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Old Standard TT"/>
      <p:regular r:id="rId46"/>
      <p:bold r:id="rId47"/>
      <p: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OldStandardTT-regular.fntdata"/><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OldStandardTT-italic.fntdata"/><Relationship Id="rId25" Type="http://schemas.openxmlformats.org/officeDocument/2006/relationships/slide" Target="slides/slide20.xml"/><Relationship Id="rId47" Type="http://schemas.openxmlformats.org/officeDocument/2006/relationships/font" Target="fonts/OldStandardTT-bold.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c6f90357f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c6f90357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b39b85fec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b39b85fece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39b85fec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b39b85fece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b39b85fec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b39b85fece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b39b85fec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b39b85fece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b39b85fec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b39b85fece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b39b85fec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b39b85fece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b39b85fec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b39b85fece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39b85fec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b39b85fece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b39b85fec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b39b85fece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b39b85fec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b39b85fece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b39b85fec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b39b85fece_0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b39b85fece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b39b85fece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39b85fec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b39b85fece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39b85fec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b39b85fece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39b85fec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b39b85fece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39b85fec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b39b85fece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39b85fece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b39b85fece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39b85fece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b39b85fece_0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39b85fec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b39b85fece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c6f90357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c6f903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b39b85fec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b39b85fece_0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39b85fece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b39b85fece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b39b85fece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b39b85fece_0_1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b39b85fece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b39b85fece_0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b39b85fece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b39b85fece_0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b39b85fece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b39b85fece_0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b39b85fec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b39b85fece_0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b39b85fece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b39b85fece_0_1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b39b85fece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b39b85fece_0_1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b39b85fece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b39b85fece_0_1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c6f90357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6f9035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b39b85fece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b39b85fece_0_2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aa3373ae58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aa3373ae5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39b85fece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b39b85fec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b39b85fece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b39b85fec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a3373ae58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a3373ae5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b39b85fece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b39b85fec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êu đề và Nội dung" type="obj">
  <p:cSld name="OBJECT">
    <p:spTree>
      <p:nvGrpSpPr>
        <p:cNvPr id="55" name="Shape 55"/>
        <p:cNvGrpSpPr/>
        <p:nvPr/>
      </p:nvGrpSpPr>
      <p:grpSpPr>
        <a:xfrm>
          <a:off x="0" y="0"/>
          <a:ext cx="0" cy="0"/>
          <a:chOff x="0" y="0"/>
          <a:chExt cx="0" cy="0"/>
        </a:xfrm>
      </p:grpSpPr>
      <p:sp>
        <p:nvSpPr>
          <p:cNvPr id="56" name="Google Shape;56;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 name="Google Shape;57;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58" name="Google Shape;58;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9" name="Google Shape;59;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0" name="Google Shape;60;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3.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18.png"/><Relationship Id="rId5"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22.png"/><Relationship Id="rId5"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29.png"/><Relationship Id="rId6" Type="http://schemas.openxmlformats.org/officeDocument/2006/relationships/image" Target="../media/image24.png"/><Relationship Id="rId7"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hyperlink" Target="https://ece.uwaterloo.ca/~dwharder/aads/Algorithms/Backtracking/Peg_solitaire/" TargetMode="External"/><Relationship Id="rId4" Type="http://schemas.openxmlformats.org/officeDocument/2006/relationships/hyperlink" Target="https://www.geeksforgeeks.org/rat-in-a-maze-backtracking-2/"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hyperlink" Target="https://www.geeksforgeeks.org/the-knights-tour-problem-backtracking-1/" TargetMode="External"/><Relationship Id="rId4" Type="http://schemas.openxmlformats.org/officeDocument/2006/relationships/hyperlink" Target="https://www.geeksforgeeks.org/n-queen-problem-backtracking-3/"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3.gif"/><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4.gif"/><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ctrTitle"/>
          </p:nvPr>
        </p:nvSpPr>
        <p:spPr>
          <a:xfrm>
            <a:off x="512700" y="114500"/>
            <a:ext cx="60561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BACKTRACKING</a:t>
            </a:r>
            <a:endParaRPr/>
          </a:p>
        </p:txBody>
      </p:sp>
      <p:sp>
        <p:nvSpPr>
          <p:cNvPr id="66" name="Google Shape;66;p14"/>
          <p:cNvSpPr txBox="1"/>
          <p:nvPr>
            <p:ph idx="1" type="subTitle"/>
          </p:nvPr>
        </p:nvSpPr>
        <p:spPr>
          <a:xfrm>
            <a:off x="3782625" y="3761200"/>
            <a:ext cx="5095200" cy="86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Đào Thị Thu Nga - 18521135</a:t>
            </a:r>
            <a:endParaRPr/>
          </a:p>
          <a:p>
            <a:pPr indent="0" lvl="0" marL="0" rtl="0" algn="l">
              <a:spcBef>
                <a:spcPts val="0"/>
              </a:spcBef>
              <a:spcAft>
                <a:spcPts val="0"/>
              </a:spcAft>
              <a:buNone/>
            </a:pPr>
            <a:r>
              <a:rPr lang="en"/>
              <a:t>Thái Hoàng Nhân - 18521182</a:t>
            </a:r>
            <a:endParaRPr/>
          </a:p>
          <a:p>
            <a:pPr indent="0" lvl="0" marL="0" rtl="0" algn="l">
              <a:spcBef>
                <a:spcPts val="0"/>
              </a:spcBef>
              <a:spcAft>
                <a:spcPts val="0"/>
              </a:spcAft>
              <a:buNone/>
            </a:pPr>
            <a:r>
              <a:rPr lang="en"/>
              <a:t>Lưu Hoàng Sơn 	  - 18521348 </a:t>
            </a:r>
            <a:endParaRPr/>
          </a:p>
        </p:txBody>
      </p:sp>
      <p:sp>
        <p:nvSpPr>
          <p:cNvPr id="67" name="Google Shape;67;p14"/>
          <p:cNvSpPr txBox="1"/>
          <p:nvPr/>
        </p:nvSpPr>
        <p:spPr>
          <a:xfrm>
            <a:off x="3782625" y="3346375"/>
            <a:ext cx="34704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FFFFFF"/>
                </a:solidFill>
                <a:latin typeface="Old Standard TT"/>
                <a:ea typeface="Old Standard TT"/>
                <a:cs typeface="Old Standard TT"/>
                <a:sym typeface="Old Standard TT"/>
              </a:rPr>
              <a:t>Sinh viên thực hiện :</a:t>
            </a:r>
            <a:endParaRPr sz="1900">
              <a:solidFill>
                <a:srgbClr val="FFFFFF"/>
              </a:solidFill>
              <a:latin typeface="Old Standard TT"/>
              <a:ea typeface="Old Standard TT"/>
              <a:cs typeface="Old Standard TT"/>
              <a:sym typeface="Old Standard T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idx="2" type="body"/>
          </p:nvPr>
        </p:nvSpPr>
        <p:spPr>
          <a:xfrm>
            <a:off x="685450" y="1246675"/>
            <a:ext cx="8146800" cy="3772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i="1" lang="en" sz="1800"/>
              <a:t>*ỨNG DỤNG VÀO PROBLEM</a:t>
            </a:r>
            <a:endParaRPr b="1" i="1" sz="1800"/>
          </a:p>
          <a:p>
            <a:pPr indent="-222250" lvl="0" marL="285750" rtl="0" algn="l">
              <a:lnSpc>
                <a:spcPct val="100000"/>
              </a:lnSpc>
              <a:spcBef>
                <a:spcPts val="0"/>
              </a:spcBef>
              <a:spcAft>
                <a:spcPts val="0"/>
              </a:spcAft>
              <a:buSzPts val="1800"/>
              <a:buFont typeface="Old Standard TT"/>
              <a:buChar char="•"/>
            </a:pPr>
            <a:r>
              <a:rPr lang="en" sz="1800"/>
              <a:t>Đối với những bài toán yêu cầu ràng buộc điều kiện thì backtracking là một sự lựa chọn tốt.</a:t>
            </a:r>
            <a:endParaRPr sz="400"/>
          </a:p>
          <a:p>
            <a:pPr indent="-222250" lvl="0" marL="285750" rtl="0" algn="l">
              <a:lnSpc>
                <a:spcPct val="100000"/>
              </a:lnSpc>
              <a:spcBef>
                <a:spcPts val="0"/>
              </a:spcBef>
              <a:spcAft>
                <a:spcPts val="0"/>
              </a:spcAft>
              <a:buSzPts val="1800"/>
              <a:buFont typeface="Old Standard TT"/>
              <a:buChar char="•"/>
            </a:pPr>
            <a:r>
              <a:rPr lang="en" sz="1800"/>
              <a:t>Thường thường là các vấn đề giải đố (puzzle problems) như sudoku, crossword ,verbal arithmetic , hamiltonian cycle …</a:t>
            </a:r>
            <a:endParaRPr sz="400"/>
          </a:p>
          <a:p>
            <a:pPr indent="-107950" lvl="0" marL="285750" rtl="0" algn="l">
              <a:lnSpc>
                <a:spcPct val="100000"/>
              </a:lnSpc>
              <a:spcBef>
                <a:spcPts val="0"/>
              </a:spcBef>
              <a:spcAft>
                <a:spcPts val="0"/>
              </a:spcAft>
              <a:buClr>
                <a:schemeClr val="dk1"/>
              </a:buClr>
              <a:buSzPts val="2800"/>
              <a:buFont typeface="Arial"/>
              <a:buNone/>
            </a:pPr>
            <a:r>
              <a:t/>
            </a:r>
            <a:endParaRPr sz="1800"/>
          </a:p>
          <a:p>
            <a:pPr indent="-222250" lvl="0" marL="285750" rtl="0" algn="l">
              <a:lnSpc>
                <a:spcPct val="100000"/>
              </a:lnSpc>
              <a:spcBef>
                <a:spcPts val="0"/>
              </a:spcBef>
              <a:spcAft>
                <a:spcPts val="0"/>
              </a:spcAft>
              <a:buSzPts val="1800"/>
              <a:buFont typeface="Old Standard TT"/>
              <a:buChar char="•"/>
            </a:pPr>
            <a:r>
              <a:rPr lang="en" sz="1800"/>
              <a:t>Ở đây nhóm mình sẽ sử dụng bài toán kinh điển để phân tích mô hình (tư tưởng) backtracking, đó là bài toán Knight’s Tour và N-queens.</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b="1" i="1" lang="en" sz="1600"/>
              <a:t>*ỨNG DỤNG VÀO THỰC TẾ </a:t>
            </a:r>
            <a:endParaRPr b="1" i="1" sz="1600"/>
          </a:p>
          <a:p>
            <a:pPr indent="-292100" lvl="0" marL="457200" rtl="0" algn="l">
              <a:lnSpc>
                <a:spcPct val="100000"/>
              </a:lnSpc>
              <a:spcBef>
                <a:spcPts val="0"/>
              </a:spcBef>
              <a:spcAft>
                <a:spcPts val="0"/>
              </a:spcAft>
              <a:buSzPts val="1000"/>
              <a:buChar char="●"/>
            </a:pPr>
            <a:r>
              <a:rPr lang="en" sz="1800"/>
              <a:t>Lập trình game , giải các bài toán liên quan tới bản đồ ( tô màu đồ thị, tìm đường đi ngắn nhất ,...)</a:t>
            </a:r>
            <a:endParaRPr sz="1800"/>
          </a:p>
          <a:p>
            <a:pPr indent="0" lvl="0" marL="0" rtl="0" algn="l">
              <a:lnSpc>
                <a:spcPct val="100000"/>
              </a:lnSpc>
              <a:spcBef>
                <a:spcPts val="0"/>
              </a:spcBef>
              <a:spcAft>
                <a:spcPts val="0"/>
              </a:spcAft>
              <a:buNone/>
            </a:pPr>
            <a:r>
              <a:t/>
            </a:r>
            <a:endParaRPr sz="1600"/>
          </a:p>
        </p:txBody>
      </p:sp>
      <p:sp>
        <p:nvSpPr>
          <p:cNvPr id="132" name="Google Shape;132;p2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t>3. Khi nào sử dụng Backtracking (WHEN) ?</a:t>
            </a:r>
            <a:endParaRPr b="1" sz="2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636169" y="168568"/>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b="1" lang="en"/>
              <a:t>Knight’s tour</a:t>
            </a:r>
            <a:endParaRPr b="1"/>
          </a:p>
        </p:txBody>
      </p:sp>
      <p:sp>
        <p:nvSpPr>
          <p:cNvPr id="138" name="Google Shape;138;p24"/>
          <p:cNvSpPr txBox="1"/>
          <p:nvPr/>
        </p:nvSpPr>
        <p:spPr>
          <a:xfrm>
            <a:off x="628650" y="1003133"/>
            <a:ext cx="7886700" cy="4270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 sz="2400">
                <a:solidFill>
                  <a:schemeClr val="dk1"/>
                </a:solidFill>
                <a:latin typeface="Old Standard TT"/>
                <a:ea typeface="Old Standard TT"/>
                <a:cs typeface="Old Standard TT"/>
                <a:sym typeface="Old Standard TT"/>
              </a:rPr>
              <a:t>Mô tả bài toán:</a:t>
            </a:r>
            <a:endParaRPr b="1" i="1">
              <a:latin typeface="Old Standard TT"/>
              <a:ea typeface="Old Standard TT"/>
              <a:cs typeface="Old Standard TT"/>
              <a:sym typeface="Old Standard TT"/>
            </a:endParaRPr>
          </a:p>
          <a:p>
            <a:pPr indent="0" lvl="0" marL="0" marR="0" rtl="0" algn="l">
              <a:spcBef>
                <a:spcPts val="0"/>
              </a:spcBef>
              <a:spcAft>
                <a:spcPts val="0"/>
              </a:spcAft>
              <a:buNone/>
            </a:pPr>
            <a:r>
              <a:t/>
            </a:r>
            <a:endParaRPr sz="2200">
              <a:solidFill>
                <a:schemeClr val="dk1"/>
              </a:solidFill>
              <a:latin typeface="Old Standard TT"/>
              <a:ea typeface="Old Standard TT"/>
              <a:cs typeface="Old Standard TT"/>
              <a:sym typeface="Old Standard TT"/>
            </a:endParaRPr>
          </a:p>
          <a:p>
            <a:pPr indent="-215900" lvl="0" marL="215900" marR="0" rtl="0" algn="l">
              <a:spcBef>
                <a:spcPts val="0"/>
              </a:spcBef>
              <a:spcAft>
                <a:spcPts val="0"/>
              </a:spcAft>
              <a:buClr>
                <a:schemeClr val="dk1"/>
              </a:buClr>
              <a:buSzPts val="2200"/>
              <a:buFont typeface="Old Standard TT"/>
              <a:buChar char="•"/>
            </a:pPr>
            <a:r>
              <a:rPr lang="en" sz="2200">
                <a:solidFill>
                  <a:schemeClr val="dk1"/>
                </a:solidFill>
                <a:latin typeface="Old Standard TT"/>
                <a:ea typeface="Old Standard TT"/>
                <a:cs typeface="Old Standard TT"/>
                <a:sym typeface="Old Standard TT"/>
              </a:rPr>
              <a:t>Cho một bàn cờ N x N, và một quân Mã nằm ở một ô bất kì trên bàn cờ. Hãy di chuyển quân Mã, sao cho chỉ đi qua mỗi ô chính xác một lần và đi qua hết tất cả các ô.</a:t>
            </a:r>
            <a:endParaRPr sz="2200">
              <a:solidFill>
                <a:schemeClr val="dk1"/>
              </a:solidFill>
              <a:latin typeface="Old Standard TT"/>
              <a:ea typeface="Old Standard TT"/>
              <a:cs typeface="Old Standard TT"/>
              <a:sym typeface="Old Standard TT"/>
            </a:endParaRPr>
          </a:p>
          <a:p>
            <a:pPr indent="0" lvl="0" marL="0" marR="0" rtl="0" algn="l">
              <a:spcBef>
                <a:spcPts val="0"/>
              </a:spcBef>
              <a:spcAft>
                <a:spcPts val="0"/>
              </a:spcAft>
              <a:buNone/>
            </a:pPr>
            <a:r>
              <a:t/>
            </a:r>
            <a:endParaRPr sz="2200">
              <a:solidFill>
                <a:schemeClr val="dk1"/>
              </a:solidFill>
              <a:latin typeface="Old Standard TT"/>
              <a:ea typeface="Old Standard TT"/>
              <a:cs typeface="Old Standard TT"/>
              <a:sym typeface="Old Standard TT"/>
            </a:endParaRPr>
          </a:p>
          <a:p>
            <a:pPr indent="0" lvl="0" marL="0" marR="0" rtl="0" algn="l">
              <a:spcBef>
                <a:spcPts val="0"/>
              </a:spcBef>
              <a:spcAft>
                <a:spcPts val="0"/>
              </a:spcAft>
              <a:buNone/>
            </a:pPr>
            <a:r>
              <a:rPr b="1" i="1" lang="en" sz="2400">
                <a:solidFill>
                  <a:schemeClr val="dk1"/>
                </a:solidFill>
                <a:latin typeface="Old Standard TT"/>
                <a:ea typeface="Old Standard TT"/>
                <a:cs typeface="Old Standard TT"/>
                <a:sym typeface="Old Standard TT"/>
              </a:rPr>
              <a:t>Nhận xét:</a:t>
            </a:r>
            <a:endParaRPr b="1" i="1">
              <a:latin typeface="Old Standard TT"/>
              <a:ea typeface="Old Standard TT"/>
              <a:cs typeface="Old Standard TT"/>
              <a:sym typeface="Old Standard TT"/>
            </a:endParaRPr>
          </a:p>
          <a:p>
            <a:pPr indent="0" lvl="0" marL="0" marR="0" rtl="0" algn="l">
              <a:spcBef>
                <a:spcPts val="0"/>
              </a:spcBef>
              <a:spcAft>
                <a:spcPts val="0"/>
              </a:spcAft>
              <a:buNone/>
            </a:pPr>
            <a:r>
              <a:t/>
            </a:r>
            <a:endParaRPr sz="2200">
              <a:solidFill>
                <a:schemeClr val="dk1"/>
              </a:solidFill>
              <a:latin typeface="Old Standard TT"/>
              <a:ea typeface="Old Standard TT"/>
              <a:cs typeface="Old Standard TT"/>
              <a:sym typeface="Old Standard TT"/>
            </a:endParaRPr>
          </a:p>
          <a:p>
            <a:pPr indent="-215900" lvl="0" marL="215900" marR="0" rtl="0" algn="l">
              <a:spcBef>
                <a:spcPts val="0"/>
              </a:spcBef>
              <a:spcAft>
                <a:spcPts val="0"/>
              </a:spcAft>
              <a:buClr>
                <a:schemeClr val="dk1"/>
              </a:buClr>
              <a:buSzPts val="2200"/>
              <a:buFont typeface="Old Standard TT"/>
              <a:buChar char="•"/>
            </a:pPr>
            <a:r>
              <a:rPr lang="en" sz="2200">
                <a:solidFill>
                  <a:schemeClr val="dk1"/>
                </a:solidFill>
                <a:latin typeface="Old Standard TT"/>
                <a:ea typeface="Old Standard TT"/>
                <a:cs typeface="Old Standard TT"/>
                <a:sym typeface="Old Standard TT"/>
              </a:rPr>
              <a:t>Đây là một ví dụ cho bài toán chu trình Hamilton tổng quát trong bài toán đồ thị.</a:t>
            </a:r>
            <a:endParaRPr sz="1200">
              <a:latin typeface="Old Standard TT"/>
              <a:ea typeface="Old Standard TT"/>
              <a:cs typeface="Old Standard TT"/>
              <a:sym typeface="Old Standard TT"/>
            </a:endParaRPr>
          </a:p>
          <a:p>
            <a:pPr indent="-76200" lvl="0" marL="215900" marR="0" rtl="0" algn="l">
              <a:spcBef>
                <a:spcPts val="0"/>
              </a:spcBef>
              <a:spcAft>
                <a:spcPts val="0"/>
              </a:spcAft>
              <a:buClr>
                <a:schemeClr val="dk1"/>
              </a:buClr>
              <a:buSzPts val="2100"/>
              <a:buFont typeface="Arial"/>
              <a:buNone/>
            </a:pPr>
            <a:r>
              <a:t/>
            </a:r>
            <a:endParaRPr sz="2200">
              <a:solidFill>
                <a:schemeClr val="dk1"/>
              </a:solidFill>
              <a:latin typeface="Old Standard TT"/>
              <a:ea typeface="Old Standard TT"/>
              <a:cs typeface="Old Standard TT"/>
              <a:sym typeface="Old Standard TT"/>
            </a:endParaRPr>
          </a:p>
          <a:p>
            <a:pPr indent="-215900" lvl="0" marL="215900" marR="0" rtl="0" algn="l">
              <a:spcBef>
                <a:spcPts val="0"/>
              </a:spcBef>
              <a:spcAft>
                <a:spcPts val="0"/>
              </a:spcAft>
              <a:buClr>
                <a:schemeClr val="dk1"/>
              </a:buClr>
              <a:buSzPts val="2200"/>
              <a:buFont typeface="Old Standard TT"/>
              <a:buChar char="•"/>
            </a:pPr>
            <a:r>
              <a:rPr lang="en" sz="2200">
                <a:solidFill>
                  <a:schemeClr val="dk1"/>
                </a:solidFill>
                <a:latin typeface="Old Standard TT"/>
                <a:ea typeface="Old Standard TT"/>
                <a:cs typeface="Old Standard TT"/>
                <a:sym typeface="Old Standard TT"/>
              </a:rPr>
              <a:t>Hướng giải quyết: thuật toán backtracking </a:t>
            </a:r>
            <a:endParaRPr sz="2200">
              <a:solidFill>
                <a:schemeClr val="dk1"/>
              </a:solidFill>
              <a:latin typeface="Old Standard TT"/>
              <a:ea typeface="Old Standard TT"/>
              <a:cs typeface="Old Standard TT"/>
              <a:sym typeface="Old Standard TT"/>
            </a:endParaRPr>
          </a:p>
          <a:p>
            <a:pPr indent="0" lvl="0" marL="0" marR="0" rtl="0" algn="l">
              <a:spcBef>
                <a:spcPts val="0"/>
              </a:spcBef>
              <a:spcAft>
                <a:spcPts val="0"/>
              </a:spcAft>
              <a:buNone/>
            </a:pPr>
            <a:r>
              <a:t/>
            </a:r>
            <a:endParaRPr sz="2200">
              <a:solidFill>
                <a:schemeClr val="dk1"/>
              </a:solidFill>
              <a:latin typeface="Old Standard TT"/>
              <a:ea typeface="Old Standard TT"/>
              <a:cs typeface="Old Standard TT"/>
              <a:sym typeface="Old Standard T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628650" y="-6"/>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b="1" lang="en"/>
              <a:t>Knight’s tour</a:t>
            </a:r>
            <a:endParaRPr b="1"/>
          </a:p>
        </p:txBody>
      </p:sp>
      <p:sp>
        <p:nvSpPr>
          <p:cNvPr id="144" name="Google Shape;144;p25"/>
          <p:cNvSpPr txBox="1"/>
          <p:nvPr/>
        </p:nvSpPr>
        <p:spPr>
          <a:xfrm>
            <a:off x="628650" y="787850"/>
            <a:ext cx="8527200" cy="4244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900">
                <a:solidFill>
                  <a:schemeClr val="dk1"/>
                </a:solidFill>
                <a:latin typeface="Old Standard TT"/>
                <a:ea typeface="Old Standard TT"/>
                <a:cs typeface="Old Standard TT"/>
                <a:sym typeface="Old Standard TT"/>
              </a:rPr>
              <a:t>Mô tả thuật toán:</a:t>
            </a:r>
            <a:endParaRPr sz="1900">
              <a:solidFill>
                <a:schemeClr val="dk1"/>
              </a:solidFill>
              <a:latin typeface="Old Standard TT"/>
              <a:ea typeface="Old Standard TT"/>
              <a:cs typeface="Old Standard TT"/>
              <a:sym typeface="Old Standard TT"/>
            </a:endParaRPr>
          </a:p>
          <a:p>
            <a:pPr indent="-234950" lvl="0" marL="215900" marR="0" rtl="0" algn="l">
              <a:spcBef>
                <a:spcPts val="0"/>
              </a:spcBef>
              <a:spcAft>
                <a:spcPts val="0"/>
              </a:spcAft>
              <a:buClr>
                <a:schemeClr val="dk1"/>
              </a:buClr>
              <a:buSzPts val="1900"/>
              <a:buFont typeface="Old Standard TT"/>
              <a:buChar char="•"/>
            </a:pPr>
            <a:r>
              <a:rPr lang="en" sz="1900">
                <a:solidFill>
                  <a:schemeClr val="dk1"/>
                </a:solidFill>
                <a:latin typeface="Old Standard TT"/>
                <a:ea typeface="Old Standard TT"/>
                <a:cs typeface="Old Standard TT"/>
                <a:sym typeface="Old Standard TT"/>
              </a:rPr>
              <a:t>Khởi tạo một vector nghiệm</a:t>
            </a:r>
            <a:endParaRPr sz="1900">
              <a:solidFill>
                <a:schemeClr val="dk1"/>
              </a:solidFill>
              <a:latin typeface="Old Standard TT"/>
              <a:ea typeface="Old Standard TT"/>
              <a:cs typeface="Old Standard TT"/>
              <a:sym typeface="Old Standard TT"/>
            </a:endParaRPr>
          </a:p>
          <a:p>
            <a:pPr indent="-234950" lvl="0" marL="215900" marR="0" rtl="0" algn="l">
              <a:spcBef>
                <a:spcPts val="0"/>
              </a:spcBef>
              <a:spcAft>
                <a:spcPts val="0"/>
              </a:spcAft>
              <a:buClr>
                <a:schemeClr val="dk1"/>
              </a:buClr>
              <a:buSzPts val="1900"/>
              <a:buFont typeface="Old Standard TT"/>
              <a:buChar char="•"/>
            </a:pPr>
            <a:r>
              <a:rPr lang="en" sz="1900">
                <a:solidFill>
                  <a:schemeClr val="dk1"/>
                </a:solidFill>
                <a:latin typeface="Old Standard TT"/>
                <a:ea typeface="Old Standard TT"/>
                <a:cs typeface="Old Standard TT"/>
                <a:sym typeface="Old Standard TT"/>
              </a:rPr>
              <a:t>Nếu đi qua tất cả các ô</a:t>
            </a:r>
            <a:endParaRPr sz="1900">
              <a:solidFill>
                <a:schemeClr val="dk1"/>
              </a:solidFill>
              <a:latin typeface="Old Standard TT"/>
              <a:ea typeface="Old Standard TT"/>
              <a:cs typeface="Old Standard TT"/>
              <a:sym typeface="Old Standard TT"/>
            </a:endParaRPr>
          </a:p>
          <a:p>
            <a:pPr indent="-234950" lvl="1" marL="558800" marR="0" rtl="0" algn="l">
              <a:spcBef>
                <a:spcPts val="0"/>
              </a:spcBef>
              <a:spcAft>
                <a:spcPts val="0"/>
              </a:spcAft>
              <a:buClr>
                <a:schemeClr val="dk1"/>
              </a:buClr>
              <a:buSzPts val="1900"/>
              <a:buFont typeface="Old Standard TT"/>
              <a:buChar char="o"/>
            </a:pPr>
            <a:r>
              <a:rPr i="0" lang="en" sz="1900" u="none" cap="none" strike="noStrike">
                <a:solidFill>
                  <a:schemeClr val="dk1"/>
                </a:solidFill>
                <a:latin typeface="Old Standard TT"/>
                <a:ea typeface="Old Standard TT"/>
                <a:cs typeface="Old Standard TT"/>
                <a:sym typeface="Old Standard TT"/>
              </a:rPr>
              <a:t>In ra giải pháp</a:t>
            </a:r>
            <a:endParaRPr sz="1900">
              <a:solidFill>
                <a:schemeClr val="dk1"/>
              </a:solidFill>
              <a:latin typeface="Old Standard TT"/>
              <a:ea typeface="Old Standard TT"/>
              <a:cs typeface="Old Standard TT"/>
              <a:sym typeface="Old Standard TT"/>
            </a:endParaRPr>
          </a:p>
          <a:p>
            <a:pPr indent="0" lvl="0" marL="0" marR="0" rtl="0" algn="l">
              <a:spcBef>
                <a:spcPts val="0"/>
              </a:spcBef>
              <a:spcAft>
                <a:spcPts val="0"/>
              </a:spcAft>
              <a:buNone/>
            </a:pPr>
            <a:r>
              <a:rPr lang="en" sz="1900">
                <a:solidFill>
                  <a:schemeClr val="dk1"/>
                </a:solidFill>
                <a:latin typeface="Old Standard TT"/>
                <a:ea typeface="Old Standard TT"/>
                <a:cs typeface="Old Standard TT"/>
                <a:sym typeface="Old Standard TT"/>
              </a:rPr>
              <a:t>Ngược lại:</a:t>
            </a:r>
            <a:endParaRPr sz="1500">
              <a:latin typeface="Old Standard TT"/>
              <a:ea typeface="Old Standard TT"/>
              <a:cs typeface="Old Standard TT"/>
              <a:sym typeface="Old Standard TT"/>
            </a:endParaRPr>
          </a:p>
          <a:p>
            <a:pPr indent="0" lvl="0" marL="0" marR="0" rtl="0" algn="l">
              <a:spcBef>
                <a:spcPts val="0"/>
              </a:spcBef>
              <a:spcAft>
                <a:spcPts val="0"/>
              </a:spcAft>
              <a:buNone/>
            </a:pPr>
            <a:r>
              <a:t/>
            </a:r>
            <a:endParaRPr sz="1900">
              <a:solidFill>
                <a:schemeClr val="dk1"/>
              </a:solidFill>
              <a:latin typeface="Old Standard TT"/>
              <a:ea typeface="Old Standard TT"/>
              <a:cs typeface="Old Standard TT"/>
              <a:sym typeface="Old Standard TT"/>
            </a:endParaRPr>
          </a:p>
          <a:p>
            <a:pPr indent="-234950" lvl="0" marL="215900" marR="0" rtl="0" algn="l">
              <a:spcBef>
                <a:spcPts val="0"/>
              </a:spcBef>
              <a:spcAft>
                <a:spcPts val="0"/>
              </a:spcAft>
              <a:buClr>
                <a:schemeClr val="dk1"/>
              </a:buClr>
              <a:buSzPts val="1900"/>
              <a:buFont typeface="Old Standard TT"/>
              <a:buChar char="•"/>
            </a:pPr>
            <a:r>
              <a:rPr lang="en" sz="1900">
                <a:solidFill>
                  <a:schemeClr val="dk1"/>
                </a:solidFill>
                <a:latin typeface="Old Standard TT"/>
                <a:ea typeface="Old Standard TT"/>
                <a:cs typeface="Old Standard TT"/>
                <a:sym typeface="Old Standard TT"/>
              </a:rPr>
              <a:t>Thêm một trong các bước tiếp theo vào vectơ nghiệm và kiểm tra đệ quy xem nước đi này có dẫn đến một giải pháp hay không.(quân mã có 8 cách đi từ một vị trí ban đầu)</a:t>
            </a:r>
            <a:endParaRPr sz="1500">
              <a:latin typeface="Old Standard TT"/>
              <a:ea typeface="Old Standard TT"/>
              <a:cs typeface="Old Standard TT"/>
              <a:sym typeface="Old Standard TT"/>
            </a:endParaRPr>
          </a:p>
          <a:p>
            <a:pPr indent="-114300" lvl="0" marL="215900" marR="0" rtl="0" algn="l">
              <a:spcBef>
                <a:spcPts val="0"/>
              </a:spcBef>
              <a:spcAft>
                <a:spcPts val="0"/>
              </a:spcAft>
              <a:buClr>
                <a:schemeClr val="dk1"/>
              </a:buClr>
              <a:buSzPts val="1500"/>
              <a:buFont typeface="Arial"/>
              <a:buNone/>
            </a:pPr>
            <a:r>
              <a:t/>
            </a:r>
            <a:endParaRPr sz="1900">
              <a:solidFill>
                <a:schemeClr val="dk1"/>
              </a:solidFill>
              <a:latin typeface="Old Standard TT"/>
              <a:ea typeface="Old Standard TT"/>
              <a:cs typeface="Old Standard TT"/>
              <a:sym typeface="Old Standard TT"/>
            </a:endParaRPr>
          </a:p>
          <a:p>
            <a:pPr indent="-234950" lvl="0" marL="215900" marR="0" rtl="0" algn="l">
              <a:spcBef>
                <a:spcPts val="0"/>
              </a:spcBef>
              <a:spcAft>
                <a:spcPts val="0"/>
              </a:spcAft>
              <a:buClr>
                <a:schemeClr val="dk1"/>
              </a:buClr>
              <a:buSzPts val="1900"/>
              <a:buFont typeface="Old Standard TT"/>
              <a:buChar char="•"/>
            </a:pPr>
            <a:r>
              <a:rPr lang="en" sz="1900">
                <a:solidFill>
                  <a:schemeClr val="dk1"/>
                </a:solidFill>
                <a:latin typeface="Old Standard TT"/>
                <a:ea typeface="Old Standard TT"/>
                <a:cs typeface="Old Standard TT"/>
                <a:sym typeface="Old Standard TT"/>
              </a:rPr>
              <a:t>Nếu nước đi được chọn ở trên không dẫn đến giải pháp thì xóa nước đi này khỏi vectơ nghiệm và thử các nước đi thay thế khác (tức là ta sẽ thử 8 nước ở trên).</a:t>
            </a:r>
            <a:endParaRPr sz="1500">
              <a:latin typeface="Old Standard TT"/>
              <a:ea typeface="Old Standard TT"/>
              <a:cs typeface="Old Standard TT"/>
              <a:sym typeface="Old Standard TT"/>
            </a:endParaRPr>
          </a:p>
          <a:p>
            <a:pPr indent="-114300" lvl="0" marL="215900" marR="0" rtl="0" algn="l">
              <a:spcBef>
                <a:spcPts val="0"/>
              </a:spcBef>
              <a:spcAft>
                <a:spcPts val="0"/>
              </a:spcAft>
              <a:buClr>
                <a:schemeClr val="dk1"/>
              </a:buClr>
              <a:buSzPts val="1500"/>
              <a:buFont typeface="Arial"/>
              <a:buNone/>
            </a:pPr>
            <a:r>
              <a:t/>
            </a:r>
            <a:endParaRPr sz="1900">
              <a:solidFill>
                <a:schemeClr val="dk1"/>
              </a:solidFill>
              <a:latin typeface="Old Standard TT"/>
              <a:ea typeface="Old Standard TT"/>
              <a:cs typeface="Old Standard TT"/>
              <a:sym typeface="Old Standard TT"/>
            </a:endParaRPr>
          </a:p>
          <a:p>
            <a:pPr indent="-234950" lvl="0" marL="215900" marR="0" rtl="0" algn="l">
              <a:spcBef>
                <a:spcPts val="0"/>
              </a:spcBef>
              <a:spcAft>
                <a:spcPts val="0"/>
              </a:spcAft>
              <a:buClr>
                <a:schemeClr val="dk1"/>
              </a:buClr>
              <a:buSzPts val="1900"/>
              <a:buFont typeface="Old Standard TT"/>
              <a:buChar char="•"/>
            </a:pPr>
            <a:r>
              <a:rPr lang="en" sz="1900">
                <a:solidFill>
                  <a:schemeClr val="dk1"/>
                </a:solidFill>
                <a:latin typeface="Old Standard TT"/>
                <a:ea typeface="Old Standard TT"/>
                <a:cs typeface="Old Standard TT"/>
                <a:sym typeface="Old Standard TT"/>
              </a:rPr>
              <a:t>Nếu không có nước đi thay thế khác thỏa mãn thì ta sẽ xóa mục đã thêm vào vector nghiệm trước đó.</a:t>
            </a:r>
            <a:endParaRPr sz="1500">
              <a:latin typeface="Old Standard TT"/>
              <a:ea typeface="Old Standard TT"/>
              <a:cs typeface="Old Standard TT"/>
              <a:sym typeface="Old Standard TT"/>
            </a:endParaRPr>
          </a:p>
          <a:p>
            <a:pPr indent="0" lvl="0" marL="0" marR="0" rtl="0" algn="l">
              <a:spcBef>
                <a:spcPts val="0"/>
              </a:spcBef>
              <a:spcAft>
                <a:spcPts val="0"/>
              </a:spcAft>
              <a:buNone/>
            </a:pPr>
            <a:r>
              <a:t/>
            </a:r>
            <a:endParaRPr sz="1900">
              <a:solidFill>
                <a:schemeClr val="dk1"/>
              </a:solidFill>
              <a:latin typeface="Old Standard TT"/>
              <a:ea typeface="Old Standard TT"/>
              <a:cs typeface="Old Standard TT"/>
              <a:sym typeface="Old Standard T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descr="Heuristic Solution to the Knight's Tour problem on a 14x14 board" id="149" name="Google Shape;149;p26"/>
          <p:cNvPicPr preferRelativeResize="0"/>
          <p:nvPr/>
        </p:nvPicPr>
        <p:blipFill rotWithShape="1">
          <a:blip r:embed="rId3">
            <a:alphaModFix/>
          </a:blip>
          <a:srcRect b="0" l="0" r="0" t="0"/>
          <a:stretch/>
        </p:blipFill>
        <p:spPr>
          <a:xfrm>
            <a:off x="1423000" y="211715"/>
            <a:ext cx="6298001" cy="472007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3300"/>
              <a:buFont typeface="Calibri"/>
              <a:buNone/>
            </a:pPr>
            <a:r>
              <a:rPr b="1" lang="en"/>
              <a:t>Knight’s tour</a:t>
            </a:r>
            <a:endParaRPr b="1"/>
          </a:p>
          <a:p>
            <a:pPr indent="0" lvl="0" marL="0" rtl="0" algn="l">
              <a:lnSpc>
                <a:spcPct val="90000"/>
              </a:lnSpc>
              <a:spcBef>
                <a:spcPts val="0"/>
              </a:spcBef>
              <a:spcAft>
                <a:spcPts val="0"/>
              </a:spcAft>
              <a:buClr>
                <a:schemeClr val="dk1"/>
              </a:buClr>
              <a:buSzPts val="3300"/>
              <a:buFont typeface="Calibri"/>
              <a:buNone/>
            </a:pPr>
            <a:r>
              <a:t/>
            </a:r>
            <a:endParaRPr b="1"/>
          </a:p>
        </p:txBody>
      </p:sp>
      <p:sp>
        <p:nvSpPr>
          <p:cNvPr id="155" name="Google Shape;155;p27"/>
          <p:cNvSpPr txBox="1"/>
          <p:nvPr/>
        </p:nvSpPr>
        <p:spPr>
          <a:xfrm>
            <a:off x="628649" y="1318334"/>
            <a:ext cx="7886700" cy="2296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2300">
                <a:solidFill>
                  <a:schemeClr val="dk1"/>
                </a:solidFill>
                <a:latin typeface="Old Standard TT"/>
                <a:ea typeface="Old Standard TT"/>
                <a:cs typeface="Old Standard TT"/>
                <a:sym typeface="Old Standard TT"/>
              </a:rPr>
              <a:t>Triển khai thuật toán:</a:t>
            </a:r>
            <a:endParaRPr sz="1500">
              <a:latin typeface="Old Standard TT"/>
              <a:ea typeface="Old Standard TT"/>
              <a:cs typeface="Old Standard TT"/>
              <a:sym typeface="Old Standard TT"/>
            </a:endParaRPr>
          </a:p>
          <a:p>
            <a:pPr indent="0" lvl="0" marL="0" marR="0" rtl="0" algn="l">
              <a:spcBef>
                <a:spcPts val="0"/>
              </a:spcBef>
              <a:spcAft>
                <a:spcPts val="0"/>
              </a:spcAft>
              <a:buNone/>
            </a:pPr>
            <a:r>
              <a:t/>
            </a:r>
            <a:endParaRPr sz="2300">
              <a:solidFill>
                <a:schemeClr val="dk1"/>
              </a:solidFill>
              <a:latin typeface="Old Standard TT"/>
              <a:ea typeface="Old Standard TT"/>
              <a:cs typeface="Old Standard TT"/>
              <a:sym typeface="Old Standard TT"/>
            </a:endParaRPr>
          </a:p>
          <a:p>
            <a:pPr indent="-285750" lvl="0" marL="254000" marR="0" rtl="0" algn="l">
              <a:spcBef>
                <a:spcPts val="0"/>
              </a:spcBef>
              <a:spcAft>
                <a:spcPts val="0"/>
              </a:spcAft>
              <a:buClr>
                <a:schemeClr val="dk1"/>
              </a:buClr>
              <a:buSzPts val="2300"/>
              <a:buFont typeface="Old Standard TT"/>
              <a:buAutoNum type="arabicParenR"/>
            </a:pPr>
            <a:r>
              <a:rPr lang="en" sz="2300">
                <a:solidFill>
                  <a:schemeClr val="dk1"/>
                </a:solidFill>
                <a:latin typeface="Old Standard TT"/>
                <a:ea typeface="Old Standard TT"/>
                <a:cs typeface="Old Standard TT"/>
                <a:sym typeface="Old Standard TT"/>
              </a:rPr>
              <a:t>Hàm kiểm tra vị trí (x,y) trên bàn cờ đã đi qua hay chưa </a:t>
            </a:r>
            <a:endParaRPr sz="1500">
              <a:latin typeface="Old Standard TT"/>
              <a:ea typeface="Old Standard TT"/>
              <a:cs typeface="Old Standard TT"/>
              <a:sym typeface="Old Standard TT"/>
            </a:endParaRPr>
          </a:p>
          <a:p>
            <a:pPr indent="-285750" lvl="0" marL="254000" marR="0" rtl="0" algn="l">
              <a:spcBef>
                <a:spcPts val="0"/>
              </a:spcBef>
              <a:spcAft>
                <a:spcPts val="0"/>
              </a:spcAft>
              <a:buClr>
                <a:schemeClr val="dk1"/>
              </a:buClr>
              <a:buSzPts val="2300"/>
              <a:buFont typeface="Old Standard TT"/>
              <a:buAutoNum type="arabicParenR"/>
            </a:pPr>
            <a:r>
              <a:rPr lang="en" sz="2300">
                <a:solidFill>
                  <a:schemeClr val="dk1"/>
                </a:solidFill>
                <a:latin typeface="Old Standard TT"/>
                <a:ea typeface="Old Standard TT"/>
                <a:cs typeface="Old Standard TT"/>
                <a:sym typeface="Old Standard TT"/>
              </a:rPr>
              <a:t>Hàm in ra kết quả </a:t>
            </a:r>
            <a:endParaRPr sz="1500">
              <a:latin typeface="Old Standard TT"/>
              <a:ea typeface="Old Standard TT"/>
              <a:cs typeface="Old Standard TT"/>
              <a:sym typeface="Old Standard TT"/>
            </a:endParaRPr>
          </a:p>
          <a:p>
            <a:pPr indent="-285750" lvl="0" marL="254000" marR="0" rtl="0" algn="l">
              <a:spcBef>
                <a:spcPts val="0"/>
              </a:spcBef>
              <a:spcAft>
                <a:spcPts val="0"/>
              </a:spcAft>
              <a:buClr>
                <a:schemeClr val="dk1"/>
              </a:buClr>
              <a:buSzPts val="2300"/>
              <a:buFont typeface="Old Standard TT"/>
              <a:buAutoNum type="arabicParenR"/>
            </a:pPr>
            <a:r>
              <a:rPr lang="en" sz="2300">
                <a:solidFill>
                  <a:schemeClr val="dk1"/>
                </a:solidFill>
                <a:latin typeface="Old Standard TT"/>
                <a:ea typeface="Old Standard TT"/>
                <a:cs typeface="Old Standard TT"/>
                <a:sym typeface="Old Standard TT"/>
              </a:rPr>
              <a:t>Hàm main tổng hợp</a:t>
            </a:r>
            <a:endParaRPr sz="1500">
              <a:latin typeface="Old Standard TT"/>
              <a:ea typeface="Old Standard TT"/>
              <a:cs typeface="Old Standard TT"/>
              <a:sym typeface="Old Standard TT"/>
            </a:endParaRPr>
          </a:p>
          <a:p>
            <a:pPr indent="-285750" lvl="0" marL="254000" marR="0" rtl="0" algn="l">
              <a:spcBef>
                <a:spcPts val="0"/>
              </a:spcBef>
              <a:spcAft>
                <a:spcPts val="0"/>
              </a:spcAft>
              <a:buClr>
                <a:schemeClr val="dk1"/>
              </a:buClr>
              <a:buSzPts val="2300"/>
              <a:buFont typeface="Old Standard TT"/>
              <a:buAutoNum type="arabicParenR"/>
            </a:pPr>
            <a:r>
              <a:rPr lang="en" sz="2300">
                <a:solidFill>
                  <a:schemeClr val="dk1"/>
                </a:solidFill>
                <a:latin typeface="Old Standard TT"/>
                <a:ea typeface="Old Standard TT"/>
                <a:cs typeface="Old Standard TT"/>
                <a:sym typeface="Old Standard TT"/>
              </a:rPr>
              <a:t>Hàm chính để thực hiện backtracking</a:t>
            </a:r>
            <a:endParaRPr sz="2300">
              <a:solidFill>
                <a:schemeClr val="dk1"/>
              </a:solidFill>
              <a:latin typeface="Old Standard TT"/>
              <a:ea typeface="Old Standard TT"/>
              <a:cs typeface="Old Standard TT"/>
              <a:sym typeface="Old Standard TT"/>
            </a:endParaRPr>
          </a:p>
          <a:p>
            <a:pPr indent="0" lvl="0" marL="0" marR="0" rtl="0" algn="l">
              <a:spcBef>
                <a:spcPts val="0"/>
              </a:spcBef>
              <a:spcAft>
                <a:spcPts val="0"/>
              </a:spcAft>
              <a:buNone/>
            </a:pPr>
            <a:r>
              <a:t/>
            </a:r>
            <a:endParaRPr sz="2300">
              <a:solidFill>
                <a:schemeClr val="dk1"/>
              </a:solidFill>
              <a:latin typeface="Old Standard TT"/>
              <a:ea typeface="Old Standard TT"/>
              <a:cs typeface="Old Standard TT"/>
              <a:sym typeface="Old Standard TT"/>
            </a:endParaRPr>
          </a:p>
          <a:p>
            <a:pPr indent="0" lvl="0" marL="0" marR="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628650" y="433799"/>
            <a:ext cx="7886700" cy="8343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3300"/>
              <a:buFont typeface="Calibri"/>
              <a:buNone/>
            </a:pPr>
            <a:r>
              <a:rPr b="1" lang="en"/>
              <a:t>Knight’s tour</a:t>
            </a:r>
            <a:endParaRPr b="1"/>
          </a:p>
          <a:p>
            <a:pPr indent="0" lvl="0" marL="0" rtl="0" algn="l">
              <a:lnSpc>
                <a:spcPct val="90000"/>
              </a:lnSpc>
              <a:spcBef>
                <a:spcPts val="0"/>
              </a:spcBef>
              <a:spcAft>
                <a:spcPts val="0"/>
              </a:spcAft>
              <a:buClr>
                <a:schemeClr val="dk1"/>
              </a:buClr>
              <a:buSzPts val="3300"/>
              <a:buFont typeface="Calibri"/>
              <a:buNone/>
            </a:pPr>
            <a:r>
              <a:t/>
            </a:r>
            <a:endParaRPr/>
          </a:p>
        </p:txBody>
      </p:sp>
      <p:sp>
        <p:nvSpPr>
          <p:cNvPr id="161" name="Google Shape;161;p28"/>
          <p:cNvSpPr txBox="1"/>
          <p:nvPr/>
        </p:nvSpPr>
        <p:spPr>
          <a:xfrm>
            <a:off x="628650" y="1376038"/>
            <a:ext cx="7886700" cy="11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2100">
                <a:solidFill>
                  <a:schemeClr val="dk1"/>
                </a:solidFill>
                <a:latin typeface="Old Standard TT"/>
                <a:ea typeface="Old Standard TT"/>
                <a:cs typeface="Old Standard TT"/>
                <a:sym typeface="Old Standard TT"/>
              </a:rPr>
              <a:t>1) Hàm kiểm tra vị trí (x, y) đã đi qua chưa</a:t>
            </a:r>
            <a:endParaRPr sz="2100">
              <a:solidFill>
                <a:schemeClr val="dk1"/>
              </a:solidFill>
              <a:latin typeface="Old Standard TT"/>
              <a:ea typeface="Old Standard TT"/>
              <a:cs typeface="Old Standard TT"/>
              <a:sym typeface="Old Standard TT"/>
            </a:endParaRPr>
          </a:p>
          <a:p>
            <a:pPr indent="0" lvl="0" marL="0" marR="0" rtl="0" algn="l">
              <a:spcBef>
                <a:spcPts val="0"/>
              </a:spcBef>
              <a:spcAft>
                <a:spcPts val="0"/>
              </a:spcAft>
              <a:buNone/>
            </a:pPr>
            <a:r>
              <a:rPr lang="en" sz="2100">
                <a:solidFill>
                  <a:schemeClr val="dk1"/>
                </a:solidFill>
                <a:latin typeface="Old Standard TT"/>
                <a:ea typeface="Old Standard TT"/>
                <a:cs typeface="Old Standard TT"/>
                <a:sym typeface="Old Standard TT"/>
              </a:rPr>
              <a:t>Hàm này khá đơn giản </a:t>
            </a:r>
            <a:endParaRPr>
              <a:latin typeface="Old Standard TT"/>
              <a:ea typeface="Old Standard TT"/>
              <a:cs typeface="Old Standard TT"/>
              <a:sym typeface="Old Standard TT"/>
            </a:endParaRPr>
          </a:p>
          <a:p>
            <a:pPr indent="0" lvl="0" marL="0" marR="0" rtl="0" algn="l">
              <a:spcBef>
                <a:spcPts val="0"/>
              </a:spcBef>
              <a:spcAft>
                <a:spcPts val="0"/>
              </a:spcAft>
              <a:buNone/>
            </a:pPr>
            <a:r>
              <a:t/>
            </a:r>
            <a:endParaRPr sz="2100">
              <a:solidFill>
                <a:schemeClr val="dk1"/>
              </a:solidFill>
              <a:latin typeface="Old Standard TT"/>
              <a:ea typeface="Old Standard TT"/>
              <a:cs typeface="Old Standard TT"/>
              <a:sym typeface="Old Standard TT"/>
            </a:endParaRPr>
          </a:p>
          <a:p>
            <a:pPr indent="0" lvl="0" marL="0" marR="0" rtl="0" algn="l">
              <a:spcBef>
                <a:spcPts val="0"/>
              </a:spcBef>
              <a:spcAft>
                <a:spcPts val="0"/>
              </a:spcAft>
              <a:buNone/>
            </a:pPr>
            <a:r>
              <a:t/>
            </a:r>
            <a:endParaRPr sz="2100">
              <a:solidFill>
                <a:schemeClr val="dk1"/>
              </a:solidFill>
              <a:latin typeface="Old Standard TT"/>
              <a:ea typeface="Old Standard TT"/>
              <a:cs typeface="Old Standard TT"/>
              <a:sym typeface="Old Standard TT"/>
            </a:endParaRPr>
          </a:p>
        </p:txBody>
      </p:sp>
      <p:pic>
        <p:nvPicPr>
          <p:cNvPr descr="Ảnh có chứa văn bản&#10;&#10;Mô tả được tự động tạo" id="162" name="Google Shape;162;p28"/>
          <p:cNvPicPr preferRelativeResize="0"/>
          <p:nvPr/>
        </p:nvPicPr>
        <p:blipFill rotWithShape="1">
          <a:blip r:embed="rId3">
            <a:alphaModFix/>
          </a:blip>
          <a:srcRect b="0" l="0" r="0" t="0"/>
          <a:stretch/>
        </p:blipFill>
        <p:spPr>
          <a:xfrm>
            <a:off x="628650" y="2166213"/>
            <a:ext cx="6436875" cy="183258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628650" y="458574"/>
            <a:ext cx="7886700" cy="8094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3300"/>
              <a:buFont typeface="Calibri"/>
              <a:buNone/>
            </a:pPr>
            <a:r>
              <a:rPr b="1" lang="en"/>
              <a:t>Knight’s tour</a:t>
            </a:r>
            <a:endParaRPr b="1"/>
          </a:p>
          <a:p>
            <a:pPr indent="0" lvl="0" marL="0" rtl="0" algn="l">
              <a:lnSpc>
                <a:spcPct val="90000"/>
              </a:lnSpc>
              <a:spcBef>
                <a:spcPts val="0"/>
              </a:spcBef>
              <a:spcAft>
                <a:spcPts val="0"/>
              </a:spcAft>
              <a:buClr>
                <a:schemeClr val="dk1"/>
              </a:buClr>
              <a:buSzPts val="3300"/>
              <a:buFont typeface="Calibri"/>
              <a:buNone/>
            </a:pPr>
            <a:r>
              <a:t/>
            </a:r>
            <a:endParaRPr/>
          </a:p>
        </p:txBody>
      </p:sp>
      <p:sp>
        <p:nvSpPr>
          <p:cNvPr id="168" name="Google Shape;168;p29"/>
          <p:cNvSpPr txBox="1"/>
          <p:nvPr/>
        </p:nvSpPr>
        <p:spPr>
          <a:xfrm>
            <a:off x="628650" y="1376038"/>
            <a:ext cx="7886700" cy="11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2400">
                <a:solidFill>
                  <a:schemeClr val="dk1"/>
                </a:solidFill>
                <a:latin typeface="Old Standard TT"/>
                <a:ea typeface="Old Standard TT"/>
                <a:cs typeface="Old Standard TT"/>
                <a:sym typeface="Old Standard TT"/>
              </a:rPr>
              <a:t>2) Hàm in ra kết quả:</a:t>
            </a:r>
            <a:endParaRPr sz="1700">
              <a:latin typeface="Old Standard TT"/>
              <a:ea typeface="Old Standard TT"/>
              <a:cs typeface="Old Standard TT"/>
              <a:sym typeface="Old Standard TT"/>
            </a:endParaRPr>
          </a:p>
          <a:p>
            <a:pPr indent="0" lvl="0" marL="0" marR="0" rtl="0" algn="l">
              <a:spcBef>
                <a:spcPts val="0"/>
              </a:spcBef>
              <a:spcAft>
                <a:spcPts val="0"/>
              </a:spcAft>
              <a:buNone/>
            </a:pPr>
            <a:r>
              <a:t/>
            </a:r>
            <a:endParaRPr sz="2400">
              <a:solidFill>
                <a:schemeClr val="dk1"/>
              </a:solidFill>
              <a:latin typeface="Old Standard TT"/>
              <a:ea typeface="Old Standard TT"/>
              <a:cs typeface="Old Standard TT"/>
              <a:sym typeface="Old Standard TT"/>
            </a:endParaRPr>
          </a:p>
          <a:p>
            <a:pPr indent="0" lvl="0" marL="0" marR="0" rtl="0" algn="l">
              <a:spcBef>
                <a:spcPts val="0"/>
              </a:spcBef>
              <a:spcAft>
                <a:spcPts val="0"/>
              </a:spcAft>
              <a:buNone/>
            </a:pPr>
            <a:r>
              <a:t/>
            </a:r>
            <a:endParaRPr sz="2400">
              <a:solidFill>
                <a:schemeClr val="dk1"/>
              </a:solidFill>
              <a:latin typeface="Old Standard TT"/>
              <a:ea typeface="Old Standard TT"/>
              <a:cs typeface="Old Standard TT"/>
              <a:sym typeface="Old Standard TT"/>
            </a:endParaRPr>
          </a:p>
          <a:p>
            <a:pPr indent="0" lvl="0" marL="0" marR="0" rtl="0" algn="l">
              <a:spcBef>
                <a:spcPts val="0"/>
              </a:spcBef>
              <a:spcAft>
                <a:spcPts val="0"/>
              </a:spcAft>
              <a:buNone/>
            </a:pPr>
            <a:r>
              <a:t/>
            </a:r>
            <a:endParaRPr sz="2400">
              <a:solidFill>
                <a:schemeClr val="dk1"/>
              </a:solidFill>
              <a:latin typeface="Old Standard TT"/>
              <a:ea typeface="Old Standard TT"/>
              <a:cs typeface="Old Standard TT"/>
              <a:sym typeface="Old Standard TT"/>
            </a:endParaRPr>
          </a:p>
        </p:txBody>
      </p:sp>
      <p:pic>
        <p:nvPicPr>
          <p:cNvPr descr="Ảnh có chứa văn bản&#10;&#10;Mô tả được tự động tạo" id="169" name="Google Shape;169;p29"/>
          <p:cNvPicPr preferRelativeResize="0"/>
          <p:nvPr/>
        </p:nvPicPr>
        <p:blipFill rotWithShape="1">
          <a:blip r:embed="rId3">
            <a:alphaModFix/>
          </a:blip>
          <a:srcRect b="0" l="0" r="0" t="0"/>
          <a:stretch/>
        </p:blipFill>
        <p:spPr>
          <a:xfrm>
            <a:off x="628650" y="2019505"/>
            <a:ext cx="5439427" cy="212400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3300"/>
              <a:buFont typeface="Calibri"/>
              <a:buNone/>
            </a:pPr>
            <a:r>
              <a:rPr b="1" lang="en"/>
              <a:t>Knight’s tour</a:t>
            </a:r>
            <a:endParaRPr b="1"/>
          </a:p>
          <a:p>
            <a:pPr indent="0" lvl="0" marL="0" rtl="0" algn="l">
              <a:lnSpc>
                <a:spcPct val="90000"/>
              </a:lnSpc>
              <a:spcBef>
                <a:spcPts val="0"/>
              </a:spcBef>
              <a:spcAft>
                <a:spcPts val="0"/>
              </a:spcAft>
              <a:buClr>
                <a:schemeClr val="dk1"/>
              </a:buClr>
              <a:buSzPts val="3300"/>
              <a:buFont typeface="Calibri"/>
              <a:buNone/>
            </a:pPr>
            <a:r>
              <a:t/>
            </a:r>
            <a:endParaRPr/>
          </a:p>
        </p:txBody>
      </p:sp>
      <p:sp>
        <p:nvSpPr>
          <p:cNvPr id="175" name="Google Shape;175;p30"/>
          <p:cNvSpPr txBox="1"/>
          <p:nvPr/>
        </p:nvSpPr>
        <p:spPr>
          <a:xfrm>
            <a:off x="628650" y="1268016"/>
            <a:ext cx="57063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2100">
                <a:solidFill>
                  <a:schemeClr val="dk1"/>
                </a:solidFill>
                <a:latin typeface="Old Standard TT"/>
                <a:ea typeface="Old Standard TT"/>
                <a:cs typeface="Old Standard TT"/>
                <a:sym typeface="Old Standard TT"/>
              </a:rPr>
              <a:t>3) Hàm main tổng hợp:</a:t>
            </a:r>
            <a:endParaRPr sz="2100">
              <a:solidFill>
                <a:schemeClr val="dk1"/>
              </a:solidFill>
              <a:latin typeface="Old Standard TT"/>
              <a:ea typeface="Old Standard TT"/>
              <a:cs typeface="Old Standard TT"/>
              <a:sym typeface="Old Standard TT"/>
            </a:endParaRPr>
          </a:p>
        </p:txBody>
      </p:sp>
      <p:pic>
        <p:nvPicPr>
          <p:cNvPr descr="Ảnh có chứa văn bản&#10;&#10;Mô tả được tự động tạo" id="176" name="Google Shape;176;p30"/>
          <p:cNvPicPr preferRelativeResize="0"/>
          <p:nvPr/>
        </p:nvPicPr>
        <p:blipFill rotWithShape="1">
          <a:blip r:embed="rId3">
            <a:alphaModFix/>
          </a:blip>
          <a:srcRect b="0" l="0" r="0" t="0"/>
          <a:stretch/>
        </p:blipFill>
        <p:spPr>
          <a:xfrm>
            <a:off x="4092613" y="982834"/>
            <a:ext cx="4484316" cy="3193244"/>
          </a:xfrm>
          <a:prstGeom prst="rect">
            <a:avLst/>
          </a:prstGeom>
          <a:noFill/>
          <a:ln>
            <a:noFill/>
          </a:ln>
        </p:spPr>
      </p:pic>
      <p:sp>
        <p:nvSpPr>
          <p:cNvPr id="177" name="Google Shape;177;p30"/>
          <p:cNvSpPr txBox="1"/>
          <p:nvPr/>
        </p:nvSpPr>
        <p:spPr>
          <a:xfrm>
            <a:off x="628650" y="1856638"/>
            <a:ext cx="2378400" cy="11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900">
                <a:solidFill>
                  <a:schemeClr val="dk1"/>
                </a:solidFill>
                <a:latin typeface="Old Standard TT"/>
                <a:ea typeface="Old Standard TT"/>
                <a:cs typeface="Old Standard TT"/>
                <a:sym typeface="Old Standard TT"/>
              </a:rPr>
              <a:t>Section 1. Khởi tạo bàn cờ là một mảng 2 chiều với tất cả giá trị bằng -1</a:t>
            </a:r>
            <a:endParaRPr sz="1200">
              <a:latin typeface="Old Standard TT"/>
              <a:ea typeface="Old Standard TT"/>
              <a:cs typeface="Old Standard TT"/>
              <a:sym typeface="Old Standard TT"/>
            </a:endParaRPr>
          </a:p>
        </p:txBody>
      </p:sp>
      <p:sp>
        <p:nvSpPr>
          <p:cNvPr id="178" name="Google Shape;178;p30"/>
          <p:cNvSpPr txBox="1"/>
          <p:nvPr/>
        </p:nvSpPr>
        <p:spPr>
          <a:xfrm>
            <a:off x="628650" y="3286862"/>
            <a:ext cx="2370600" cy="11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2100">
                <a:solidFill>
                  <a:schemeClr val="dk1"/>
                </a:solidFill>
                <a:latin typeface="Old Standard TT"/>
                <a:ea typeface="Old Standard TT"/>
                <a:cs typeface="Old Standard TT"/>
                <a:sym typeface="Old Standard TT"/>
              </a:rPr>
              <a:t>Section 2. Khởi tạo các bước di chuyển có thể có của quân Mã</a:t>
            </a:r>
            <a:endParaRPr>
              <a:latin typeface="Old Standard TT"/>
              <a:ea typeface="Old Standard TT"/>
              <a:cs typeface="Old Standard TT"/>
              <a:sym typeface="Old Standard T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628650" y="545744"/>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3300"/>
              <a:buFont typeface="Calibri"/>
              <a:buNone/>
            </a:pPr>
            <a:r>
              <a:rPr b="1" lang="en" sz="3200"/>
              <a:t>Knight’s tour</a:t>
            </a:r>
            <a:endParaRPr b="1" sz="3200"/>
          </a:p>
          <a:p>
            <a:pPr indent="0" lvl="0" marL="0" rtl="0" algn="l">
              <a:lnSpc>
                <a:spcPct val="90000"/>
              </a:lnSpc>
              <a:spcBef>
                <a:spcPts val="0"/>
              </a:spcBef>
              <a:spcAft>
                <a:spcPts val="0"/>
              </a:spcAft>
              <a:buClr>
                <a:schemeClr val="dk1"/>
              </a:buClr>
              <a:buSzPts val="3300"/>
              <a:buFont typeface="Calibri"/>
              <a:buNone/>
            </a:pPr>
            <a:r>
              <a:t/>
            </a:r>
            <a:endParaRPr sz="3200"/>
          </a:p>
        </p:txBody>
      </p:sp>
      <p:sp>
        <p:nvSpPr>
          <p:cNvPr id="184" name="Google Shape;184;p31"/>
          <p:cNvSpPr txBox="1"/>
          <p:nvPr/>
        </p:nvSpPr>
        <p:spPr>
          <a:xfrm>
            <a:off x="628650" y="1259233"/>
            <a:ext cx="57063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2000">
                <a:solidFill>
                  <a:schemeClr val="dk1"/>
                </a:solidFill>
                <a:latin typeface="Old Standard TT"/>
                <a:ea typeface="Old Standard TT"/>
                <a:cs typeface="Old Standard TT"/>
                <a:sym typeface="Old Standard TT"/>
              </a:rPr>
              <a:t>3) Hàm main tổng hợp:</a:t>
            </a:r>
            <a:endParaRPr sz="2000">
              <a:solidFill>
                <a:schemeClr val="dk1"/>
              </a:solidFill>
              <a:latin typeface="Old Standard TT"/>
              <a:ea typeface="Old Standard TT"/>
              <a:cs typeface="Old Standard TT"/>
              <a:sym typeface="Old Standard TT"/>
            </a:endParaRPr>
          </a:p>
        </p:txBody>
      </p:sp>
      <p:sp>
        <p:nvSpPr>
          <p:cNvPr id="185" name="Google Shape;185;p31"/>
          <p:cNvSpPr txBox="1"/>
          <p:nvPr/>
        </p:nvSpPr>
        <p:spPr>
          <a:xfrm>
            <a:off x="673769" y="1809338"/>
            <a:ext cx="2480100" cy="762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700">
                <a:solidFill>
                  <a:schemeClr val="dk1"/>
                </a:solidFill>
                <a:latin typeface="Old Standard TT"/>
                <a:ea typeface="Old Standard TT"/>
                <a:cs typeface="Old Standard TT"/>
                <a:sym typeface="Old Standard TT"/>
              </a:rPr>
              <a:t>Secion 3. Khởi tạo vị trí đầu tiên của quân Mã tại (0,0)</a:t>
            </a:r>
            <a:endParaRPr sz="1300">
              <a:latin typeface="Old Standard TT"/>
              <a:ea typeface="Old Standard TT"/>
              <a:cs typeface="Old Standard TT"/>
              <a:sym typeface="Old Standard TT"/>
            </a:endParaRPr>
          </a:p>
        </p:txBody>
      </p:sp>
      <p:sp>
        <p:nvSpPr>
          <p:cNvPr id="186" name="Google Shape;186;p31"/>
          <p:cNvSpPr txBox="1"/>
          <p:nvPr/>
        </p:nvSpPr>
        <p:spPr>
          <a:xfrm>
            <a:off x="673769" y="2840743"/>
            <a:ext cx="2472300" cy="531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700">
                <a:solidFill>
                  <a:schemeClr val="dk1"/>
                </a:solidFill>
                <a:latin typeface="Old Standard TT"/>
                <a:ea typeface="Old Standard TT"/>
                <a:cs typeface="Old Standard TT"/>
                <a:sym typeface="Old Standard TT"/>
              </a:rPr>
              <a:t>Section 4. Khởi tạo số ô đã đi qua là 1</a:t>
            </a:r>
            <a:endParaRPr sz="1300">
              <a:latin typeface="Old Standard TT"/>
              <a:ea typeface="Old Standard TT"/>
              <a:cs typeface="Old Standard TT"/>
              <a:sym typeface="Old Standard TT"/>
            </a:endParaRPr>
          </a:p>
        </p:txBody>
      </p:sp>
      <p:sp>
        <p:nvSpPr>
          <p:cNvPr id="187" name="Google Shape;187;p31"/>
          <p:cNvSpPr txBox="1"/>
          <p:nvPr/>
        </p:nvSpPr>
        <p:spPr>
          <a:xfrm>
            <a:off x="673768" y="3492051"/>
            <a:ext cx="2472300" cy="1223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700">
                <a:solidFill>
                  <a:schemeClr val="dk1"/>
                </a:solidFill>
                <a:latin typeface="Old Standard TT"/>
                <a:ea typeface="Old Standard TT"/>
                <a:cs typeface="Old Standard TT"/>
                <a:sym typeface="Old Standard TT"/>
              </a:rPr>
              <a:t>Section 5. Kiểm tra nếu có giải pháp cho bài toán thì in ra màn hình, còn không thì in ra "Solution does not exit"</a:t>
            </a:r>
            <a:endParaRPr sz="1300">
              <a:latin typeface="Old Standard TT"/>
              <a:ea typeface="Old Standard TT"/>
              <a:cs typeface="Old Standard TT"/>
              <a:sym typeface="Old Standard TT"/>
            </a:endParaRPr>
          </a:p>
        </p:txBody>
      </p:sp>
      <p:pic>
        <p:nvPicPr>
          <p:cNvPr descr="Ảnh có chứa văn bản&#10;&#10;Mô tả được tự động tạo" id="188" name="Google Shape;188;p31"/>
          <p:cNvPicPr preferRelativeResize="0"/>
          <p:nvPr/>
        </p:nvPicPr>
        <p:blipFill rotWithShape="1">
          <a:blip r:embed="rId3">
            <a:alphaModFix/>
          </a:blip>
          <a:srcRect b="0" l="0" r="0" t="0"/>
          <a:stretch/>
        </p:blipFill>
        <p:spPr>
          <a:xfrm>
            <a:off x="3615059" y="1337837"/>
            <a:ext cx="5439427" cy="24678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b="1" lang="en" sz="3200"/>
              <a:t>Knight’s tour</a:t>
            </a:r>
            <a:endParaRPr b="1" sz="3200"/>
          </a:p>
        </p:txBody>
      </p:sp>
      <p:sp>
        <p:nvSpPr>
          <p:cNvPr id="194" name="Google Shape;194;p32"/>
          <p:cNvSpPr txBox="1"/>
          <p:nvPr/>
        </p:nvSpPr>
        <p:spPr>
          <a:xfrm>
            <a:off x="628650" y="1271709"/>
            <a:ext cx="2520900" cy="9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2000">
                <a:solidFill>
                  <a:schemeClr val="dk1"/>
                </a:solidFill>
                <a:latin typeface="Old Standard TT"/>
                <a:ea typeface="Old Standard TT"/>
                <a:cs typeface="Old Standard TT"/>
                <a:sym typeface="Old Standard TT"/>
              </a:rPr>
              <a:t>4) Hàm chính thực </a:t>
            </a:r>
            <a:endParaRPr sz="1300">
              <a:latin typeface="Old Standard TT"/>
              <a:ea typeface="Old Standard TT"/>
              <a:cs typeface="Old Standard TT"/>
              <a:sym typeface="Old Standard TT"/>
            </a:endParaRPr>
          </a:p>
          <a:p>
            <a:pPr indent="0" lvl="0" marL="0" marR="0" rtl="0" algn="l">
              <a:spcBef>
                <a:spcPts val="0"/>
              </a:spcBef>
              <a:spcAft>
                <a:spcPts val="0"/>
              </a:spcAft>
              <a:buNone/>
            </a:pPr>
            <a:r>
              <a:rPr lang="en" sz="2000">
                <a:solidFill>
                  <a:schemeClr val="dk1"/>
                </a:solidFill>
                <a:latin typeface="Old Standard TT"/>
                <a:ea typeface="Old Standard TT"/>
                <a:cs typeface="Old Standard TT"/>
                <a:sym typeface="Old Standard TT"/>
              </a:rPr>
              <a:t>hiện backtracking</a:t>
            </a:r>
            <a:endParaRPr sz="2000">
              <a:solidFill>
                <a:schemeClr val="dk1"/>
              </a:solidFill>
              <a:latin typeface="Old Standard TT"/>
              <a:ea typeface="Old Standard TT"/>
              <a:cs typeface="Old Standard TT"/>
              <a:sym typeface="Old Standard TT"/>
            </a:endParaRPr>
          </a:p>
          <a:p>
            <a:pPr indent="0" lvl="0" marL="0" marR="0" rtl="0" algn="l">
              <a:spcBef>
                <a:spcPts val="0"/>
              </a:spcBef>
              <a:spcAft>
                <a:spcPts val="0"/>
              </a:spcAft>
              <a:buNone/>
            </a:pPr>
            <a:r>
              <a:rPr lang="en" sz="2000">
                <a:solidFill>
                  <a:schemeClr val="dk1"/>
                </a:solidFill>
                <a:latin typeface="Old Standard TT"/>
                <a:ea typeface="Old Standard TT"/>
                <a:cs typeface="Old Standard TT"/>
                <a:sym typeface="Old Standard TT"/>
              </a:rPr>
              <a:t>  </a:t>
            </a:r>
            <a:endParaRPr sz="2000">
              <a:solidFill>
                <a:schemeClr val="dk1"/>
              </a:solidFill>
              <a:latin typeface="Old Standard TT"/>
              <a:ea typeface="Old Standard TT"/>
              <a:cs typeface="Old Standard TT"/>
              <a:sym typeface="Old Standard TT"/>
            </a:endParaRPr>
          </a:p>
        </p:txBody>
      </p:sp>
      <p:pic>
        <p:nvPicPr>
          <p:cNvPr descr="Ảnh có chứa văn bản&#10;&#10;Mô tả được tự động tạo" id="195" name="Google Shape;195;p32"/>
          <p:cNvPicPr preferRelativeResize="0"/>
          <p:nvPr/>
        </p:nvPicPr>
        <p:blipFill rotWithShape="1">
          <a:blip r:embed="rId3">
            <a:alphaModFix/>
          </a:blip>
          <a:srcRect b="0" l="0" r="0" t="0"/>
          <a:stretch/>
        </p:blipFill>
        <p:spPr>
          <a:xfrm>
            <a:off x="3481711" y="807360"/>
            <a:ext cx="5447255" cy="352877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222350" y="70400"/>
            <a:ext cx="8821500" cy="195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latin typeface="Arial"/>
                <a:ea typeface="Arial"/>
                <a:cs typeface="Arial"/>
                <a:sym typeface="Arial"/>
              </a:rPr>
              <a:t> Backtracking có phải là Algorithm ?</a:t>
            </a:r>
            <a:endParaRPr sz="5000">
              <a:latin typeface="Arial"/>
              <a:ea typeface="Arial"/>
              <a:cs typeface="Arial"/>
              <a:sym typeface="Arial"/>
            </a:endParaRPr>
          </a:p>
        </p:txBody>
      </p:sp>
      <p:pic>
        <p:nvPicPr>
          <p:cNvPr id="73" name="Google Shape;73;p15"/>
          <p:cNvPicPr preferRelativeResize="0"/>
          <p:nvPr/>
        </p:nvPicPr>
        <p:blipFill>
          <a:blip r:embed="rId3">
            <a:alphaModFix/>
          </a:blip>
          <a:stretch>
            <a:fillRect/>
          </a:stretch>
        </p:blipFill>
        <p:spPr>
          <a:xfrm>
            <a:off x="2602850" y="2141200"/>
            <a:ext cx="4223499" cy="281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b="1" lang="en" sz="3200"/>
              <a:t>Knight’s tour</a:t>
            </a:r>
            <a:endParaRPr b="1" sz="3200"/>
          </a:p>
        </p:txBody>
      </p:sp>
      <p:pic>
        <p:nvPicPr>
          <p:cNvPr descr="Ảnh có chứa văn bản&#10;&#10;Mô tả được tự động tạo" id="201" name="Google Shape;201;p33"/>
          <p:cNvPicPr preferRelativeResize="0"/>
          <p:nvPr/>
        </p:nvPicPr>
        <p:blipFill rotWithShape="1">
          <a:blip r:embed="rId3">
            <a:alphaModFix/>
          </a:blip>
          <a:srcRect b="0" l="0" r="0" t="0"/>
          <a:stretch/>
        </p:blipFill>
        <p:spPr>
          <a:xfrm>
            <a:off x="3986089" y="1268016"/>
            <a:ext cx="5001017" cy="3341896"/>
          </a:xfrm>
          <a:prstGeom prst="rect">
            <a:avLst/>
          </a:prstGeom>
          <a:noFill/>
          <a:ln>
            <a:noFill/>
          </a:ln>
        </p:spPr>
      </p:pic>
      <p:sp>
        <p:nvSpPr>
          <p:cNvPr id="202" name="Google Shape;202;p33"/>
          <p:cNvSpPr txBox="1"/>
          <p:nvPr/>
        </p:nvSpPr>
        <p:spPr>
          <a:xfrm>
            <a:off x="628650" y="1268016"/>
            <a:ext cx="3357300" cy="3116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2000">
                <a:solidFill>
                  <a:schemeClr val="dk1"/>
                </a:solidFill>
                <a:latin typeface="Old Standard TT"/>
                <a:ea typeface="Old Standard TT"/>
                <a:cs typeface="Old Standard TT"/>
                <a:sym typeface="Old Standard TT"/>
              </a:rPr>
              <a:t>Hàm solveKTUtil có các tham số đưa vào lần lượt là: </a:t>
            </a:r>
            <a:endParaRPr sz="1300">
              <a:latin typeface="Old Standard TT"/>
              <a:ea typeface="Old Standard TT"/>
              <a:cs typeface="Old Standard TT"/>
              <a:sym typeface="Old Standard TT"/>
            </a:endParaRPr>
          </a:p>
          <a:p>
            <a:pPr indent="-228600" lvl="0" marL="215900" marR="0" rtl="0" algn="l">
              <a:spcBef>
                <a:spcPts val="0"/>
              </a:spcBef>
              <a:spcAft>
                <a:spcPts val="0"/>
              </a:spcAft>
              <a:buClr>
                <a:schemeClr val="dk1"/>
              </a:buClr>
              <a:buSzPts val="2000"/>
              <a:buFont typeface="Old Standard TT"/>
              <a:buChar char="•"/>
            </a:pPr>
            <a:r>
              <a:rPr lang="en" sz="2000">
                <a:solidFill>
                  <a:schemeClr val="dk1"/>
                </a:solidFill>
                <a:latin typeface="Old Standard TT"/>
                <a:ea typeface="Old Standard TT"/>
                <a:cs typeface="Old Standard TT"/>
                <a:sym typeface="Old Standard TT"/>
              </a:rPr>
              <a:t>kích thước bàn cờ(n), </a:t>
            </a:r>
            <a:endParaRPr sz="1300">
              <a:latin typeface="Old Standard TT"/>
              <a:ea typeface="Old Standard TT"/>
              <a:cs typeface="Old Standard TT"/>
              <a:sym typeface="Old Standard TT"/>
            </a:endParaRPr>
          </a:p>
          <a:p>
            <a:pPr indent="-228600" lvl="0" marL="215900" marR="0" rtl="0" algn="l">
              <a:spcBef>
                <a:spcPts val="0"/>
              </a:spcBef>
              <a:spcAft>
                <a:spcPts val="0"/>
              </a:spcAft>
              <a:buClr>
                <a:schemeClr val="dk1"/>
              </a:buClr>
              <a:buSzPts val="2000"/>
              <a:buFont typeface="Old Standard TT"/>
              <a:buChar char="•"/>
            </a:pPr>
            <a:r>
              <a:rPr lang="en" sz="2000">
                <a:solidFill>
                  <a:schemeClr val="dk1"/>
                </a:solidFill>
                <a:latin typeface="Old Standard TT"/>
                <a:ea typeface="Old Standard TT"/>
                <a:cs typeface="Old Standard TT"/>
                <a:sym typeface="Old Standard TT"/>
              </a:rPr>
              <a:t>trạng thái bàn cờ hiện tại(board), </a:t>
            </a:r>
            <a:endParaRPr sz="1300">
              <a:latin typeface="Old Standard TT"/>
              <a:ea typeface="Old Standard TT"/>
              <a:cs typeface="Old Standard TT"/>
              <a:sym typeface="Old Standard TT"/>
            </a:endParaRPr>
          </a:p>
          <a:p>
            <a:pPr indent="-228600" lvl="0" marL="215900" marR="0" rtl="0" algn="l">
              <a:spcBef>
                <a:spcPts val="0"/>
              </a:spcBef>
              <a:spcAft>
                <a:spcPts val="0"/>
              </a:spcAft>
              <a:buClr>
                <a:schemeClr val="dk1"/>
              </a:buClr>
              <a:buSzPts val="2000"/>
              <a:buFont typeface="Old Standard TT"/>
              <a:buChar char="•"/>
            </a:pPr>
            <a:r>
              <a:rPr lang="en" sz="2000">
                <a:solidFill>
                  <a:schemeClr val="dk1"/>
                </a:solidFill>
                <a:latin typeface="Old Standard TT"/>
                <a:ea typeface="Old Standard TT"/>
                <a:cs typeface="Old Standard TT"/>
                <a:sym typeface="Old Standard TT"/>
              </a:rPr>
              <a:t>vị trí hiện tại của quân Mã (curr_x, curr_y), nước di chuyển quân Mã(move_x, move_y), </a:t>
            </a:r>
            <a:endParaRPr sz="1300">
              <a:latin typeface="Old Standard TT"/>
              <a:ea typeface="Old Standard TT"/>
              <a:cs typeface="Old Standard TT"/>
              <a:sym typeface="Old Standard TT"/>
            </a:endParaRPr>
          </a:p>
          <a:p>
            <a:pPr indent="-228600" lvl="0" marL="215900" marR="0" rtl="0" algn="l">
              <a:spcBef>
                <a:spcPts val="0"/>
              </a:spcBef>
              <a:spcAft>
                <a:spcPts val="0"/>
              </a:spcAft>
              <a:buClr>
                <a:schemeClr val="dk1"/>
              </a:buClr>
              <a:buSzPts val="2000"/>
              <a:buFont typeface="Old Standard TT"/>
              <a:buChar char="•"/>
            </a:pPr>
            <a:r>
              <a:rPr lang="en" sz="2000">
                <a:solidFill>
                  <a:schemeClr val="dk1"/>
                </a:solidFill>
                <a:latin typeface="Old Standard TT"/>
                <a:ea typeface="Old Standard TT"/>
                <a:cs typeface="Old Standard TT"/>
                <a:sym typeface="Old Standard TT"/>
              </a:rPr>
              <a:t>số ô mà quân Mã đã đi qua(pos)</a:t>
            </a:r>
            <a:endParaRPr sz="1300">
              <a:latin typeface="Old Standard TT"/>
              <a:ea typeface="Old Standard TT"/>
              <a:cs typeface="Old Standard TT"/>
              <a:sym typeface="Old Standard T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628650" y="496925"/>
            <a:ext cx="7886700" cy="1009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3300"/>
              <a:buFont typeface="Calibri"/>
              <a:buNone/>
            </a:pPr>
            <a:r>
              <a:rPr b="1" lang="en"/>
              <a:t>Knight’s tour</a:t>
            </a:r>
            <a:endParaRPr b="1"/>
          </a:p>
          <a:p>
            <a:pPr indent="0" lvl="0" marL="0" rtl="0" algn="l">
              <a:lnSpc>
                <a:spcPct val="90000"/>
              </a:lnSpc>
              <a:spcBef>
                <a:spcPts val="0"/>
              </a:spcBef>
              <a:spcAft>
                <a:spcPts val="0"/>
              </a:spcAft>
              <a:buClr>
                <a:schemeClr val="dk1"/>
              </a:buClr>
              <a:buSzPts val="3300"/>
              <a:buFont typeface="Calibri"/>
              <a:buNone/>
            </a:pPr>
            <a:r>
              <a:t/>
            </a:r>
            <a:endParaRPr/>
          </a:p>
        </p:txBody>
      </p:sp>
      <p:pic>
        <p:nvPicPr>
          <p:cNvPr descr="Ảnh có chứa văn bản&#10;&#10;Mô tả được tự động tạo" id="208" name="Google Shape;208;p34"/>
          <p:cNvPicPr preferRelativeResize="0"/>
          <p:nvPr>
            <p:ph idx="1" type="body"/>
          </p:nvPr>
        </p:nvPicPr>
        <p:blipFill rotWithShape="1">
          <a:blip r:embed="rId3">
            <a:alphaModFix/>
          </a:blip>
          <a:srcRect b="0" l="0" r="0" t="0"/>
          <a:stretch/>
        </p:blipFill>
        <p:spPr>
          <a:xfrm>
            <a:off x="3782076" y="1282965"/>
            <a:ext cx="5454600" cy="3650700"/>
          </a:xfrm>
          <a:prstGeom prst="rect">
            <a:avLst/>
          </a:prstGeom>
          <a:noFill/>
          <a:ln>
            <a:noFill/>
          </a:ln>
        </p:spPr>
      </p:pic>
      <p:sp>
        <p:nvSpPr>
          <p:cNvPr id="209" name="Google Shape;209;p34"/>
          <p:cNvSpPr txBox="1"/>
          <p:nvPr/>
        </p:nvSpPr>
        <p:spPr>
          <a:xfrm>
            <a:off x="628650" y="1282965"/>
            <a:ext cx="3153300" cy="11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Old Standard TT"/>
                <a:ea typeface="Old Standard TT"/>
                <a:cs typeface="Old Standard TT"/>
                <a:sym typeface="Old Standard TT"/>
              </a:rPr>
              <a:t>Trước tiên, ta sẽ kiểm tra số ô mà quân Mã đã đi qua, nếu quân Mã đã đi qua tất cả các ô (n^2) thì trả về True</a:t>
            </a:r>
            <a:endParaRPr sz="1100">
              <a:latin typeface="Old Standard TT"/>
              <a:ea typeface="Old Standard TT"/>
              <a:cs typeface="Old Standard TT"/>
              <a:sym typeface="Old Standard T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3300"/>
              <a:buFont typeface="Calibri"/>
              <a:buNone/>
            </a:pPr>
            <a:r>
              <a:rPr b="1" lang="en"/>
              <a:t>Knight’s tour</a:t>
            </a:r>
            <a:endParaRPr b="1"/>
          </a:p>
          <a:p>
            <a:pPr indent="0" lvl="0" marL="0" rtl="0" algn="l">
              <a:lnSpc>
                <a:spcPct val="90000"/>
              </a:lnSpc>
              <a:spcBef>
                <a:spcPts val="0"/>
              </a:spcBef>
              <a:spcAft>
                <a:spcPts val="0"/>
              </a:spcAft>
              <a:buClr>
                <a:schemeClr val="dk1"/>
              </a:buClr>
              <a:buSzPts val="3300"/>
              <a:buFont typeface="Calibri"/>
              <a:buNone/>
            </a:pPr>
            <a:r>
              <a:t/>
            </a:r>
            <a:endParaRPr/>
          </a:p>
        </p:txBody>
      </p:sp>
      <p:sp>
        <p:nvSpPr>
          <p:cNvPr id="215" name="Google Shape;215;p35"/>
          <p:cNvSpPr txBox="1"/>
          <p:nvPr/>
        </p:nvSpPr>
        <p:spPr>
          <a:xfrm>
            <a:off x="628650" y="1037698"/>
            <a:ext cx="2764200" cy="1107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Old Standard TT"/>
                <a:ea typeface="Old Standard TT"/>
                <a:cs typeface="Old Standard TT"/>
                <a:sym typeface="Old Standard TT"/>
              </a:rPr>
              <a:t>Section 1. Ở đây sẽ duyệt qua tất cả các bước đi có thể có của quân Mã (cụ thể là 8 nước). Xem nước đi nào có thể thỏa mãn, thì gán index tại đó bằng giá trị pos</a:t>
            </a:r>
            <a:endParaRPr sz="1100">
              <a:latin typeface="Old Standard TT"/>
              <a:ea typeface="Old Standard TT"/>
              <a:cs typeface="Old Standard TT"/>
              <a:sym typeface="Old Standard TT"/>
            </a:endParaRPr>
          </a:p>
        </p:txBody>
      </p:sp>
      <p:pic>
        <p:nvPicPr>
          <p:cNvPr descr="Ảnh có chứa văn bản&#10;&#10;Mô tả được tự động tạo" id="216" name="Google Shape;216;p35"/>
          <p:cNvPicPr preferRelativeResize="0"/>
          <p:nvPr>
            <p:ph idx="1" type="body"/>
          </p:nvPr>
        </p:nvPicPr>
        <p:blipFill rotWithShape="1">
          <a:blip r:embed="rId3">
            <a:alphaModFix/>
          </a:blip>
          <a:srcRect b="0" l="0" r="0" t="0"/>
          <a:stretch/>
        </p:blipFill>
        <p:spPr>
          <a:xfrm>
            <a:off x="3800712" y="847398"/>
            <a:ext cx="5283600" cy="3537300"/>
          </a:xfrm>
          <a:prstGeom prst="rect">
            <a:avLst/>
          </a:prstGeom>
          <a:noFill/>
          <a:ln>
            <a:noFill/>
          </a:ln>
        </p:spPr>
      </p:pic>
      <p:sp>
        <p:nvSpPr>
          <p:cNvPr id="217" name="Google Shape;217;p35"/>
          <p:cNvSpPr txBox="1"/>
          <p:nvPr/>
        </p:nvSpPr>
        <p:spPr>
          <a:xfrm>
            <a:off x="631303" y="2344046"/>
            <a:ext cx="2605500" cy="1938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Old Standard TT"/>
                <a:ea typeface="Old Standard TT"/>
                <a:cs typeface="Old Standard TT"/>
                <a:sym typeface="Old Standard TT"/>
              </a:rPr>
              <a:t>Section 2.Tiến hành đệ quy hàm solveKTUtil để kiểm tra các nước đi con của nước đi hiện tại. Nếu tất cả các nước đi thỏa mãn thì trả về giá trị True. Nếu không có nước đi con khả dĩ nào thỏa mãn (tức là không giải quyết được bài toán) thì ta xóa nước đi hiện tại. </a:t>
            </a:r>
            <a:endParaRPr sz="1100">
              <a:latin typeface="Old Standard TT"/>
              <a:ea typeface="Old Standard TT"/>
              <a:cs typeface="Old Standard TT"/>
              <a:sym typeface="Old Standard TT"/>
            </a:endParaRPr>
          </a:p>
        </p:txBody>
      </p:sp>
      <p:sp>
        <p:nvSpPr>
          <p:cNvPr id="218" name="Google Shape;218;p35"/>
          <p:cNvSpPr txBox="1"/>
          <p:nvPr/>
        </p:nvSpPr>
        <p:spPr>
          <a:xfrm>
            <a:off x="628856" y="4384908"/>
            <a:ext cx="25977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Old Standard TT"/>
                <a:ea typeface="Old Standard TT"/>
                <a:cs typeface="Old Standard TT"/>
                <a:sym typeface="Old Standard TT"/>
              </a:rPr>
              <a:t>Nếu không có bất k</a:t>
            </a:r>
            <a:r>
              <a:rPr lang="en">
                <a:solidFill>
                  <a:schemeClr val="dk1"/>
                </a:solidFill>
                <a:latin typeface="Old Standard TT"/>
                <a:ea typeface="Old Standard TT"/>
                <a:cs typeface="Old Standard TT"/>
                <a:sym typeface="Old Standard TT"/>
              </a:rPr>
              <a:t>ỳ</a:t>
            </a:r>
            <a:r>
              <a:rPr lang="en" sz="1400">
                <a:solidFill>
                  <a:schemeClr val="dk1"/>
                </a:solidFill>
                <a:latin typeface="Old Standard TT"/>
                <a:ea typeface="Old Standard TT"/>
                <a:cs typeface="Old Standard TT"/>
                <a:sym typeface="Old Standard TT"/>
              </a:rPr>
              <a:t> nước đi nào hợp lệ thì trả về False</a:t>
            </a:r>
            <a:endParaRPr sz="1100">
              <a:latin typeface="Old Standard TT"/>
              <a:ea typeface="Old Standard TT"/>
              <a:cs typeface="Old Standard TT"/>
              <a:sym typeface="Old Standard T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628650" y="422594"/>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3300"/>
              <a:buFont typeface="Calibri"/>
              <a:buNone/>
            </a:pPr>
            <a:r>
              <a:rPr b="1" lang="en"/>
              <a:t>Knight’s tour</a:t>
            </a:r>
            <a:endParaRPr b="1"/>
          </a:p>
          <a:p>
            <a:pPr indent="0" lvl="0" marL="0" rtl="0" algn="l">
              <a:lnSpc>
                <a:spcPct val="90000"/>
              </a:lnSpc>
              <a:spcBef>
                <a:spcPts val="0"/>
              </a:spcBef>
              <a:spcAft>
                <a:spcPts val="0"/>
              </a:spcAft>
              <a:buClr>
                <a:schemeClr val="dk1"/>
              </a:buClr>
              <a:buSzPts val="3300"/>
              <a:buFont typeface="Calibri"/>
              <a:buNone/>
            </a:pPr>
            <a:r>
              <a:t/>
            </a:r>
            <a:endParaRPr/>
          </a:p>
        </p:txBody>
      </p:sp>
      <p:sp>
        <p:nvSpPr>
          <p:cNvPr id="224" name="Google Shape;224;p36"/>
          <p:cNvSpPr txBox="1"/>
          <p:nvPr/>
        </p:nvSpPr>
        <p:spPr>
          <a:xfrm>
            <a:off x="628650" y="1268016"/>
            <a:ext cx="7886700" cy="2640000"/>
          </a:xfrm>
          <a:prstGeom prst="rect">
            <a:avLst/>
          </a:prstGeom>
          <a:blipFill rotWithShape="1">
            <a:blip r:embed="rId3">
              <a:alphaModFix/>
            </a:blip>
            <a:stretch>
              <a:fillRect b="-2079" l="-639" r="-519" t="-689"/>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latin typeface="Calibri"/>
                <a:ea typeface="Calibri"/>
                <a:cs typeface="Calibri"/>
                <a:sym typeface="Calibri"/>
              </a:rPr>
              <a:t> </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b="1" lang="en" sz="3100"/>
              <a:t>N-queens</a:t>
            </a:r>
            <a:endParaRPr b="1" sz="3100"/>
          </a:p>
        </p:txBody>
      </p:sp>
      <p:sp>
        <p:nvSpPr>
          <p:cNvPr id="230" name="Google Shape;230;p37"/>
          <p:cNvSpPr txBox="1"/>
          <p:nvPr/>
        </p:nvSpPr>
        <p:spPr>
          <a:xfrm>
            <a:off x="628651" y="1268016"/>
            <a:ext cx="7886700" cy="3116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900">
                <a:solidFill>
                  <a:schemeClr val="dk1"/>
                </a:solidFill>
                <a:latin typeface="Old Standard TT"/>
                <a:ea typeface="Old Standard TT"/>
                <a:cs typeface="Old Standard TT"/>
                <a:sym typeface="Old Standard TT"/>
              </a:rPr>
              <a:t>Mô tả bài toán:</a:t>
            </a:r>
            <a:endParaRPr sz="1200">
              <a:latin typeface="Old Standard TT"/>
              <a:ea typeface="Old Standard TT"/>
              <a:cs typeface="Old Standard TT"/>
              <a:sym typeface="Old Standard TT"/>
            </a:endParaRPr>
          </a:p>
          <a:p>
            <a:pPr indent="0" lvl="0" marL="0" marR="0" rtl="0" algn="l">
              <a:spcBef>
                <a:spcPts val="0"/>
              </a:spcBef>
              <a:spcAft>
                <a:spcPts val="0"/>
              </a:spcAft>
              <a:buNone/>
            </a:pPr>
            <a:r>
              <a:rPr lang="en" sz="1900">
                <a:solidFill>
                  <a:schemeClr val="dk1"/>
                </a:solidFill>
                <a:latin typeface="Old Standard TT"/>
                <a:ea typeface="Old Standard TT"/>
                <a:cs typeface="Old Standard TT"/>
                <a:sym typeface="Old Standard TT"/>
              </a:rPr>
              <a:t> </a:t>
            </a:r>
            <a:endParaRPr sz="1200">
              <a:latin typeface="Old Standard TT"/>
              <a:ea typeface="Old Standard TT"/>
              <a:cs typeface="Old Standard TT"/>
              <a:sym typeface="Old Standard TT"/>
            </a:endParaRPr>
          </a:p>
          <a:p>
            <a:pPr indent="0" lvl="0" marL="0" marR="0" rtl="0" algn="l">
              <a:spcBef>
                <a:spcPts val="0"/>
              </a:spcBef>
              <a:spcAft>
                <a:spcPts val="0"/>
              </a:spcAft>
              <a:buNone/>
            </a:pPr>
            <a:r>
              <a:rPr lang="en" sz="1900">
                <a:solidFill>
                  <a:schemeClr val="dk1"/>
                </a:solidFill>
                <a:latin typeface="Old Standard TT"/>
                <a:ea typeface="Old Standard TT"/>
                <a:cs typeface="Old Standard TT"/>
                <a:sym typeface="Old Standard TT"/>
              </a:rPr>
              <a:t>Cho bàn cờ kích thước N x N. Hãy xếp N quân Hậu vào bàn cờ sao cho không có bất kì cặp quân Hậu nào có thể tấn công nhau.</a:t>
            </a:r>
            <a:endParaRPr sz="1200">
              <a:latin typeface="Old Standard TT"/>
              <a:ea typeface="Old Standard TT"/>
              <a:cs typeface="Old Standard TT"/>
              <a:sym typeface="Old Standard TT"/>
            </a:endParaRPr>
          </a:p>
          <a:p>
            <a:pPr indent="0" lvl="0" marL="0" marR="0" rtl="0" algn="l">
              <a:spcBef>
                <a:spcPts val="0"/>
              </a:spcBef>
              <a:spcAft>
                <a:spcPts val="0"/>
              </a:spcAft>
              <a:buNone/>
            </a:pPr>
            <a:r>
              <a:t/>
            </a:r>
            <a:endParaRPr sz="1900">
              <a:solidFill>
                <a:schemeClr val="dk1"/>
              </a:solidFill>
              <a:latin typeface="Old Standard TT"/>
              <a:ea typeface="Old Standard TT"/>
              <a:cs typeface="Old Standard TT"/>
              <a:sym typeface="Old Standard TT"/>
            </a:endParaRPr>
          </a:p>
          <a:p>
            <a:pPr indent="0" lvl="0" marL="0" marR="0" rtl="0" algn="l">
              <a:spcBef>
                <a:spcPts val="0"/>
              </a:spcBef>
              <a:spcAft>
                <a:spcPts val="0"/>
              </a:spcAft>
              <a:buNone/>
            </a:pPr>
            <a:r>
              <a:rPr lang="en" sz="1900">
                <a:solidFill>
                  <a:schemeClr val="dk1"/>
                </a:solidFill>
                <a:latin typeface="Old Standard TT"/>
                <a:ea typeface="Old Standard TT"/>
                <a:cs typeface="Old Standard TT"/>
                <a:sym typeface="Old Standard TT"/>
              </a:rPr>
              <a:t>Nhận xét:</a:t>
            </a:r>
            <a:endParaRPr sz="1200">
              <a:latin typeface="Old Standard TT"/>
              <a:ea typeface="Old Standard TT"/>
              <a:cs typeface="Old Standard TT"/>
              <a:sym typeface="Old Standard TT"/>
            </a:endParaRPr>
          </a:p>
          <a:p>
            <a:pPr indent="0" lvl="0" marL="0" marR="0" rtl="0" algn="l">
              <a:spcBef>
                <a:spcPts val="0"/>
              </a:spcBef>
              <a:spcAft>
                <a:spcPts val="0"/>
              </a:spcAft>
              <a:buNone/>
            </a:pPr>
            <a:r>
              <a:t/>
            </a:r>
            <a:endParaRPr sz="1900">
              <a:solidFill>
                <a:schemeClr val="dk1"/>
              </a:solidFill>
              <a:latin typeface="Old Standard TT"/>
              <a:ea typeface="Old Standard TT"/>
              <a:cs typeface="Old Standard TT"/>
              <a:sym typeface="Old Standard TT"/>
            </a:endParaRPr>
          </a:p>
          <a:p>
            <a:pPr indent="0" lvl="0" marL="0" marR="0" rtl="0" algn="l">
              <a:spcBef>
                <a:spcPts val="0"/>
              </a:spcBef>
              <a:spcAft>
                <a:spcPts val="0"/>
              </a:spcAft>
              <a:buNone/>
            </a:pPr>
            <a:r>
              <a:rPr lang="en" sz="1900">
                <a:solidFill>
                  <a:schemeClr val="dk1"/>
                </a:solidFill>
                <a:latin typeface="Old Standard TT"/>
                <a:ea typeface="Old Standard TT"/>
                <a:cs typeface="Old Standard TT"/>
                <a:sym typeface="Old Standard TT"/>
              </a:rPr>
              <a:t>Đây là một bài toán kinh điển ví dụ cho thuật toán backtracking. </a:t>
            </a:r>
            <a:endParaRPr sz="1200">
              <a:latin typeface="Old Standard TT"/>
              <a:ea typeface="Old Standard TT"/>
              <a:cs typeface="Old Standard TT"/>
              <a:sym typeface="Old Standard TT"/>
            </a:endParaRPr>
          </a:p>
          <a:p>
            <a:pPr indent="0" lvl="0" marL="0" marR="0" rtl="0" algn="l">
              <a:spcBef>
                <a:spcPts val="0"/>
              </a:spcBef>
              <a:spcAft>
                <a:spcPts val="0"/>
              </a:spcAft>
              <a:buNone/>
            </a:pPr>
            <a:r>
              <a:t/>
            </a:r>
            <a:endParaRPr sz="1900">
              <a:solidFill>
                <a:schemeClr val="dk1"/>
              </a:solidFill>
              <a:latin typeface="Old Standard TT"/>
              <a:ea typeface="Old Standard TT"/>
              <a:cs typeface="Old Standard TT"/>
              <a:sym typeface="Old Standard TT"/>
            </a:endParaRPr>
          </a:p>
          <a:p>
            <a:pPr indent="0" lvl="0" marL="0" marR="0" rtl="0" algn="l">
              <a:spcBef>
                <a:spcPts val="0"/>
              </a:spcBef>
              <a:spcAft>
                <a:spcPts val="0"/>
              </a:spcAft>
              <a:buNone/>
            </a:pPr>
            <a:r>
              <a:rPr lang="en" sz="1900">
                <a:solidFill>
                  <a:schemeClr val="dk1"/>
                </a:solidFill>
                <a:latin typeface="Old Standard TT"/>
                <a:ea typeface="Old Standard TT"/>
                <a:cs typeface="Old Standard TT"/>
                <a:sym typeface="Old Standard TT"/>
              </a:rPr>
              <a:t>Hướng giải quyết: backtracking </a:t>
            </a:r>
            <a:endParaRPr sz="1200">
              <a:latin typeface="Old Standard TT"/>
              <a:ea typeface="Old Standard TT"/>
              <a:cs typeface="Old Standard TT"/>
              <a:sym typeface="Old Standard TT"/>
            </a:endParaRPr>
          </a:p>
          <a:p>
            <a:pPr indent="0" lvl="0" marL="0" marR="0" rtl="0" algn="l">
              <a:spcBef>
                <a:spcPts val="0"/>
              </a:spcBef>
              <a:spcAft>
                <a:spcPts val="0"/>
              </a:spcAft>
              <a:buNone/>
            </a:pPr>
            <a:r>
              <a:t/>
            </a:r>
            <a:endParaRPr sz="1900">
              <a:solidFill>
                <a:schemeClr val="dk1"/>
              </a:solidFill>
              <a:latin typeface="Old Standard TT"/>
              <a:ea typeface="Old Standard TT"/>
              <a:cs typeface="Old Standard TT"/>
              <a:sym typeface="Old Standard T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3300"/>
              <a:buFont typeface="Calibri"/>
              <a:buNone/>
            </a:pPr>
            <a:r>
              <a:rPr b="1" lang="en" sz="3100"/>
              <a:t>N-queens</a:t>
            </a:r>
            <a:endParaRPr b="1" sz="3100"/>
          </a:p>
          <a:p>
            <a:pPr indent="0" lvl="0" marL="0" rtl="0" algn="l">
              <a:lnSpc>
                <a:spcPct val="90000"/>
              </a:lnSpc>
              <a:spcBef>
                <a:spcPts val="0"/>
              </a:spcBef>
              <a:spcAft>
                <a:spcPts val="0"/>
              </a:spcAft>
              <a:buClr>
                <a:schemeClr val="dk1"/>
              </a:buClr>
              <a:buSzPts val="3300"/>
              <a:buFont typeface="Calibri"/>
              <a:buNone/>
            </a:pPr>
            <a:r>
              <a:t/>
            </a:r>
            <a:endParaRPr/>
          </a:p>
        </p:txBody>
      </p:sp>
      <p:sp>
        <p:nvSpPr>
          <p:cNvPr id="236" name="Google Shape;236;p38"/>
          <p:cNvSpPr txBox="1"/>
          <p:nvPr/>
        </p:nvSpPr>
        <p:spPr>
          <a:xfrm>
            <a:off x="628650" y="1268016"/>
            <a:ext cx="7886700" cy="3624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2100">
                <a:solidFill>
                  <a:schemeClr val="dk1"/>
                </a:solidFill>
                <a:latin typeface="Old Standard TT"/>
                <a:ea typeface="Old Standard TT"/>
                <a:cs typeface="Old Standard TT"/>
                <a:sym typeface="Old Standard TT"/>
              </a:rPr>
              <a:t>Ý tưởng cho bài toán:</a:t>
            </a:r>
            <a:endParaRPr sz="1100">
              <a:latin typeface="Old Standard TT"/>
              <a:ea typeface="Old Standard TT"/>
              <a:cs typeface="Old Standard TT"/>
              <a:sym typeface="Old Standard TT"/>
            </a:endParaRPr>
          </a:p>
          <a:p>
            <a:pPr indent="0" lvl="0" marL="0" marR="0" rtl="0" algn="l">
              <a:spcBef>
                <a:spcPts val="0"/>
              </a:spcBef>
              <a:spcAft>
                <a:spcPts val="0"/>
              </a:spcAft>
              <a:buNone/>
            </a:pPr>
            <a:r>
              <a:t/>
            </a:r>
            <a:endParaRPr sz="2100">
              <a:solidFill>
                <a:schemeClr val="dk1"/>
              </a:solidFill>
              <a:latin typeface="Old Standard TT"/>
              <a:ea typeface="Old Standard TT"/>
              <a:cs typeface="Old Standard TT"/>
              <a:sym typeface="Old Standard TT"/>
            </a:endParaRPr>
          </a:p>
          <a:p>
            <a:pPr indent="-336550" lvl="0" marL="342900" marR="0" rtl="0" algn="l">
              <a:spcBef>
                <a:spcPts val="0"/>
              </a:spcBef>
              <a:spcAft>
                <a:spcPts val="0"/>
              </a:spcAft>
              <a:buClr>
                <a:schemeClr val="dk1"/>
              </a:buClr>
              <a:buSzPts val="2100"/>
              <a:buFont typeface="Old Standard TT"/>
              <a:buChar char="•"/>
            </a:pPr>
            <a:r>
              <a:rPr lang="en" sz="2100">
                <a:solidFill>
                  <a:schemeClr val="dk1"/>
                </a:solidFill>
                <a:latin typeface="Old Standard TT"/>
                <a:ea typeface="Old Standard TT"/>
                <a:cs typeface="Old Standard TT"/>
                <a:sym typeface="Old Standard TT"/>
              </a:rPr>
              <a:t>Thử đặt các quân Hậu từ cột trái cùng đến cột phải cùng. Khi đặt một quân Hậu vào một cột mới thì xem có đụng độ với các quân Hậu ở các cột trước hay không.</a:t>
            </a:r>
            <a:endParaRPr sz="1100">
              <a:latin typeface="Old Standard TT"/>
              <a:ea typeface="Old Standard TT"/>
              <a:cs typeface="Old Standard TT"/>
              <a:sym typeface="Old Standard TT"/>
            </a:endParaRPr>
          </a:p>
          <a:p>
            <a:pPr indent="-203200" lvl="0" marL="342900" marR="0" rtl="0" algn="l">
              <a:spcBef>
                <a:spcPts val="0"/>
              </a:spcBef>
              <a:spcAft>
                <a:spcPts val="0"/>
              </a:spcAft>
              <a:buClr>
                <a:schemeClr val="dk1"/>
              </a:buClr>
              <a:buSzPts val="2100"/>
              <a:buFont typeface="Arial"/>
              <a:buNone/>
            </a:pPr>
            <a:r>
              <a:t/>
            </a:r>
            <a:endParaRPr sz="2100">
              <a:solidFill>
                <a:schemeClr val="dk1"/>
              </a:solidFill>
              <a:latin typeface="Old Standard TT"/>
              <a:ea typeface="Old Standard TT"/>
              <a:cs typeface="Old Standard TT"/>
              <a:sym typeface="Old Standard TT"/>
            </a:endParaRPr>
          </a:p>
          <a:p>
            <a:pPr indent="-336550" lvl="0" marL="342900" marR="0" rtl="0" algn="l">
              <a:spcBef>
                <a:spcPts val="0"/>
              </a:spcBef>
              <a:spcAft>
                <a:spcPts val="0"/>
              </a:spcAft>
              <a:buClr>
                <a:schemeClr val="dk1"/>
              </a:buClr>
              <a:buSzPts val="2100"/>
              <a:buFont typeface="Old Standard TT"/>
              <a:buChar char="•"/>
            </a:pPr>
            <a:r>
              <a:rPr lang="en" sz="2100">
                <a:solidFill>
                  <a:schemeClr val="dk1"/>
                </a:solidFill>
                <a:latin typeface="Old Standard TT"/>
                <a:ea typeface="Old Standard TT"/>
                <a:cs typeface="Old Standard TT"/>
                <a:sym typeface="Old Standard TT"/>
              </a:rPr>
              <a:t>Nếu không có đụng độ thì đánh dấu đây là một giải pháp, nếu thử tất cả giải pháp ở cột mới mà không được thì quay về cột trước đó kiểm tra. Cứ làm như vậy cho đến khi tìm được lời giải.</a:t>
            </a:r>
            <a:endParaRPr sz="2100">
              <a:solidFill>
                <a:schemeClr val="dk1"/>
              </a:solidFill>
              <a:latin typeface="Old Standard TT"/>
              <a:ea typeface="Old Standard TT"/>
              <a:cs typeface="Old Standard TT"/>
              <a:sym typeface="Old Standard TT"/>
            </a:endParaRPr>
          </a:p>
          <a:p>
            <a:pPr indent="0" lvl="0" marL="0" marR="0" rtl="0" algn="l">
              <a:spcBef>
                <a:spcPts val="0"/>
              </a:spcBef>
              <a:spcAft>
                <a:spcPts val="0"/>
              </a:spcAft>
              <a:buNone/>
            </a:pPr>
            <a:r>
              <a:t/>
            </a:r>
            <a:endParaRPr sz="2100">
              <a:solidFill>
                <a:schemeClr val="dk1"/>
              </a:solidFill>
              <a:latin typeface="Old Standard TT"/>
              <a:ea typeface="Old Standard TT"/>
              <a:cs typeface="Old Standard TT"/>
              <a:sym typeface="Old Standard T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39"/>
          <p:cNvPicPr preferRelativeResize="0"/>
          <p:nvPr>
            <p:ph idx="1" type="body"/>
          </p:nvPr>
        </p:nvPicPr>
        <p:blipFill rotWithShape="1">
          <a:blip r:embed="rId3">
            <a:alphaModFix/>
          </a:blip>
          <a:srcRect b="0" l="0" r="0" t="0"/>
          <a:stretch/>
        </p:blipFill>
        <p:spPr>
          <a:xfrm>
            <a:off x="876822" y="-358"/>
            <a:ext cx="7374600" cy="5116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3300"/>
              <a:buFont typeface="Calibri"/>
              <a:buNone/>
            </a:pPr>
            <a:r>
              <a:rPr b="1" lang="en" sz="3100"/>
              <a:t>N-queens</a:t>
            </a:r>
            <a:endParaRPr b="1" sz="3100"/>
          </a:p>
          <a:p>
            <a:pPr indent="0" lvl="0" marL="0" rtl="0" algn="l">
              <a:lnSpc>
                <a:spcPct val="90000"/>
              </a:lnSpc>
              <a:spcBef>
                <a:spcPts val="0"/>
              </a:spcBef>
              <a:spcAft>
                <a:spcPts val="0"/>
              </a:spcAft>
              <a:buClr>
                <a:schemeClr val="dk1"/>
              </a:buClr>
              <a:buSzPts val="3300"/>
              <a:buFont typeface="Calibri"/>
              <a:buNone/>
            </a:pPr>
            <a:r>
              <a:t/>
            </a:r>
            <a:endParaRPr/>
          </a:p>
        </p:txBody>
      </p:sp>
      <p:sp>
        <p:nvSpPr>
          <p:cNvPr id="247" name="Google Shape;247;p40"/>
          <p:cNvSpPr txBox="1"/>
          <p:nvPr/>
        </p:nvSpPr>
        <p:spPr>
          <a:xfrm>
            <a:off x="628650" y="1268016"/>
            <a:ext cx="8312100" cy="2354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Old Standard TT"/>
                <a:ea typeface="Old Standard TT"/>
                <a:cs typeface="Old Standard TT"/>
                <a:sym typeface="Old Standard TT"/>
              </a:rPr>
              <a:t>Mô tả thuật toán </a:t>
            </a:r>
            <a:endParaRPr sz="1500">
              <a:latin typeface="Old Standard TT"/>
              <a:ea typeface="Old Standard TT"/>
              <a:cs typeface="Old Standard TT"/>
              <a:sym typeface="Old Standard TT"/>
            </a:endParaRPr>
          </a:p>
          <a:p>
            <a:pPr indent="-241300" lvl="0" marL="215900" marR="0" rtl="0" algn="l">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Ta duyệt các cột từ trái qua phải, bắt đầu từ cột trái cùng </a:t>
            </a:r>
            <a:endParaRPr sz="1500">
              <a:latin typeface="Old Standard TT"/>
              <a:ea typeface="Old Standard TT"/>
              <a:cs typeface="Old Standard TT"/>
              <a:sym typeface="Old Standard TT"/>
            </a:endParaRPr>
          </a:p>
          <a:p>
            <a:pPr indent="-241300" lvl="0" marL="215900" marR="0" rtl="0" algn="l">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Nếu tất cả các quân Hậu đã được đặt mà không có xung đột thì kết thúc và in ra kết quả.</a:t>
            </a:r>
            <a:endParaRPr sz="1500">
              <a:latin typeface="Old Standard TT"/>
              <a:ea typeface="Old Standard TT"/>
              <a:cs typeface="Old Standard TT"/>
              <a:sym typeface="Old Standard TT"/>
            </a:endParaRPr>
          </a:p>
          <a:p>
            <a:pPr indent="0" lvl="0" marL="0" marR="0" rtl="0" algn="l">
              <a:spcBef>
                <a:spcPts val="0"/>
              </a:spcBef>
              <a:spcAft>
                <a:spcPts val="0"/>
              </a:spcAft>
              <a:buNone/>
            </a:pPr>
            <a:r>
              <a:rPr lang="en" sz="1800">
                <a:solidFill>
                  <a:schemeClr val="dk1"/>
                </a:solidFill>
                <a:latin typeface="Old Standard TT"/>
                <a:ea typeface="Old Standard TT"/>
                <a:cs typeface="Old Standard TT"/>
                <a:sym typeface="Old Standard TT"/>
              </a:rPr>
              <a:t>Ngược lại:</a:t>
            </a:r>
            <a:endParaRPr sz="1500">
              <a:latin typeface="Old Standard TT"/>
              <a:ea typeface="Old Standard TT"/>
              <a:cs typeface="Old Standard TT"/>
              <a:sym typeface="Old Standard TT"/>
            </a:endParaRPr>
          </a:p>
          <a:p>
            <a:pPr indent="-241300" lvl="0" marL="215900" marR="0" rtl="0" algn="l">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Xét lần lượt tất cả các hàng của cột đang xét:</a:t>
            </a:r>
            <a:endParaRPr sz="1500">
              <a:latin typeface="Old Standard TT"/>
              <a:ea typeface="Old Standard TT"/>
              <a:cs typeface="Old Standard TT"/>
              <a:sym typeface="Old Standard TT"/>
            </a:endParaRPr>
          </a:p>
          <a:p>
            <a:pPr indent="-241300" lvl="0" marL="215900" marR="0" rtl="0" algn="l">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Đánh dấu vị trí hiện tại là một giải pháp nếu không có đụng độ.</a:t>
            </a:r>
            <a:endParaRPr sz="1500">
              <a:latin typeface="Old Standard TT"/>
              <a:ea typeface="Old Standard TT"/>
              <a:cs typeface="Old Standard TT"/>
              <a:sym typeface="Old Standard TT"/>
            </a:endParaRPr>
          </a:p>
          <a:p>
            <a:pPr indent="-241300" lvl="0" marL="215900" marR="0" rtl="0" algn="l">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Tiến hành đệ quy các vị trí con của vị trí này.</a:t>
            </a:r>
            <a:endParaRPr sz="1500">
              <a:latin typeface="Old Standard TT"/>
              <a:ea typeface="Old Standard TT"/>
              <a:cs typeface="Old Standard TT"/>
              <a:sym typeface="Old Standard TT"/>
            </a:endParaRPr>
          </a:p>
          <a:p>
            <a:pPr indent="-241300" lvl="1" marL="558800" marR="0" rtl="0" algn="l">
              <a:spcBef>
                <a:spcPts val="0"/>
              </a:spcBef>
              <a:spcAft>
                <a:spcPts val="0"/>
              </a:spcAft>
              <a:buClr>
                <a:schemeClr val="dk1"/>
              </a:buClr>
              <a:buSzPts val="1800"/>
              <a:buFont typeface="Old Standard TT"/>
              <a:buChar char="o"/>
            </a:pPr>
            <a:r>
              <a:rPr i="0" lang="en" sz="1800" u="none" cap="none" strike="noStrike">
                <a:solidFill>
                  <a:schemeClr val="dk1"/>
                </a:solidFill>
                <a:latin typeface="Old Standard TT"/>
                <a:ea typeface="Old Standard TT"/>
                <a:cs typeface="Old Standard TT"/>
                <a:sym typeface="Old Standard TT"/>
              </a:rPr>
              <a:t>Nếu đệ quy tìm ra lời giải thì trả về True</a:t>
            </a:r>
            <a:endParaRPr sz="1500">
              <a:latin typeface="Old Standard TT"/>
              <a:ea typeface="Old Standard TT"/>
              <a:cs typeface="Old Standard TT"/>
              <a:sym typeface="Old Standard TT"/>
            </a:endParaRPr>
          </a:p>
          <a:p>
            <a:pPr indent="-241300" lvl="1" marL="558800" marR="0" rtl="0" algn="l">
              <a:spcBef>
                <a:spcPts val="0"/>
              </a:spcBef>
              <a:spcAft>
                <a:spcPts val="0"/>
              </a:spcAft>
              <a:buClr>
                <a:schemeClr val="dk1"/>
              </a:buClr>
              <a:buSzPts val="1800"/>
              <a:buFont typeface="Old Standard TT"/>
              <a:buChar char="o"/>
            </a:pPr>
            <a:r>
              <a:rPr i="0" lang="en" sz="1800" u="none" cap="none" strike="noStrike">
                <a:solidFill>
                  <a:schemeClr val="dk1"/>
                </a:solidFill>
                <a:latin typeface="Old Standard TT"/>
                <a:ea typeface="Old Standard TT"/>
                <a:cs typeface="Old Standard TT"/>
                <a:sym typeface="Old Standard TT"/>
              </a:rPr>
              <a:t>Nếu đệ quy không tìm ra lời giải thì bỏ đánh dấu vị trí hiện tại và chuyển sang hàng tiếp theo</a:t>
            </a:r>
            <a:endParaRPr sz="1500">
              <a:latin typeface="Old Standard TT"/>
              <a:ea typeface="Old Standard TT"/>
              <a:cs typeface="Old Standard TT"/>
              <a:sym typeface="Old Standard TT"/>
            </a:endParaRPr>
          </a:p>
          <a:p>
            <a:pPr indent="-241300" lvl="1" marL="558800" marR="0" rtl="0" algn="l">
              <a:spcBef>
                <a:spcPts val="0"/>
              </a:spcBef>
              <a:spcAft>
                <a:spcPts val="0"/>
              </a:spcAft>
              <a:buClr>
                <a:schemeClr val="dk1"/>
              </a:buClr>
              <a:buSzPts val="1800"/>
              <a:buFont typeface="Old Standard TT"/>
              <a:buChar char="o"/>
            </a:pPr>
            <a:r>
              <a:rPr i="0" lang="en" sz="1800" u="none" cap="none" strike="noStrike">
                <a:solidFill>
                  <a:schemeClr val="dk1"/>
                </a:solidFill>
                <a:latin typeface="Old Standard TT"/>
                <a:ea typeface="Old Standard TT"/>
                <a:cs typeface="Old Standard TT"/>
                <a:sym typeface="Old Standard TT"/>
              </a:rPr>
              <a:t>Nếu đã thử tất cả các hàng mà không có lời giải thì trả về False</a:t>
            </a:r>
            <a:endParaRPr sz="1500">
              <a:latin typeface="Old Standard TT"/>
              <a:ea typeface="Old Standard TT"/>
              <a:cs typeface="Old Standard TT"/>
              <a:sym typeface="Old Standard TT"/>
            </a:endParaRPr>
          </a:p>
          <a:p>
            <a:pPr indent="0" lvl="0" marL="0" marR="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3700"/>
              <a:t>N-queens</a:t>
            </a:r>
            <a:endParaRPr sz="3700"/>
          </a:p>
        </p:txBody>
      </p:sp>
      <p:sp>
        <p:nvSpPr>
          <p:cNvPr id="253" name="Google Shape;253;p41"/>
          <p:cNvSpPr txBox="1"/>
          <p:nvPr/>
        </p:nvSpPr>
        <p:spPr>
          <a:xfrm>
            <a:off x="516467" y="1202266"/>
            <a:ext cx="7256100" cy="1938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dk1"/>
              </a:buClr>
              <a:buSzPts val="1400"/>
              <a:buFont typeface="Arial"/>
              <a:buNone/>
            </a:pPr>
            <a:r>
              <a:rPr lang="en" sz="2100">
                <a:solidFill>
                  <a:schemeClr val="dk1"/>
                </a:solidFill>
                <a:latin typeface="Old Standard TT"/>
                <a:ea typeface="Old Standard TT"/>
                <a:cs typeface="Old Standard TT"/>
                <a:sym typeface="Old Standard TT"/>
              </a:rPr>
              <a:t>• Triển khai thuật toán:</a:t>
            </a:r>
            <a:endParaRPr sz="1800">
              <a:latin typeface="Old Standard TT"/>
              <a:ea typeface="Old Standard TT"/>
              <a:cs typeface="Old Standard TT"/>
              <a:sym typeface="Old Standard TT"/>
            </a:endParaRPr>
          </a:p>
          <a:p>
            <a:pPr indent="0" lvl="0" marL="0" marR="0" rtl="0" algn="l">
              <a:spcBef>
                <a:spcPts val="0"/>
              </a:spcBef>
              <a:spcAft>
                <a:spcPts val="0"/>
              </a:spcAft>
              <a:buClr>
                <a:schemeClr val="dk1"/>
              </a:buClr>
              <a:buSzPts val="1400"/>
              <a:buFont typeface="Arial"/>
              <a:buNone/>
            </a:pPr>
            <a:r>
              <a:rPr lang="en" sz="2100">
                <a:solidFill>
                  <a:schemeClr val="dk1"/>
                </a:solidFill>
                <a:latin typeface="Old Standard TT"/>
                <a:ea typeface="Old Standard TT"/>
                <a:cs typeface="Old Standard TT"/>
                <a:sym typeface="Old Standard TT"/>
              </a:rPr>
              <a:t>• Giống như bài toán Knight’s Tour, N-Queens có 4 hàm chính để giải quyết vấn đề</a:t>
            </a:r>
            <a:endParaRPr sz="1800">
              <a:latin typeface="Old Standard TT"/>
              <a:ea typeface="Old Standard TT"/>
              <a:cs typeface="Old Standard TT"/>
              <a:sym typeface="Old Standard TT"/>
            </a:endParaRPr>
          </a:p>
          <a:p>
            <a:pPr indent="0" lvl="0" marL="0" marR="0" rtl="0" algn="l">
              <a:spcBef>
                <a:spcPts val="0"/>
              </a:spcBef>
              <a:spcAft>
                <a:spcPts val="0"/>
              </a:spcAft>
              <a:buClr>
                <a:schemeClr val="dk1"/>
              </a:buClr>
              <a:buSzPts val="1400"/>
              <a:buFont typeface="Calibri"/>
              <a:buNone/>
            </a:pPr>
            <a:r>
              <a:t/>
            </a:r>
            <a:endParaRPr sz="2100">
              <a:solidFill>
                <a:schemeClr val="dk1"/>
              </a:solidFill>
              <a:latin typeface="Old Standard TT"/>
              <a:ea typeface="Old Standard TT"/>
              <a:cs typeface="Old Standard TT"/>
              <a:sym typeface="Old Standard TT"/>
            </a:endParaRPr>
          </a:p>
          <a:p>
            <a:pPr indent="-298450" lvl="0" marL="254000" marR="0" rtl="0" algn="l">
              <a:spcBef>
                <a:spcPts val="0"/>
              </a:spcBef>
              <a:spcAft>
                <a:spcPts val="0"/>
              </a:spcAft>
              <a:buClr>
                <a:schemeClr val="dk1"/>
              </a:buClr>
              <a:buSzPts val="2100"/>
              <a:buFont typeface="Old Standard TT"/>
              <a:buAutoNum type="arabicParenR"/>
            </a:pPr>
            <a:r>
              <a:rPr lang="en" sz="2100">
                <a:solidFill>
                  <a:schemeClr val="dk1"/>
                </a:solidFill>
                <a:latin typeface="Old Standard TT"/>
                <a:ea typeface="Old Standard TT"/>
                <a:cs typeface="Old Standard TT"/>
                <a:sym typeface="Old Standard TT"/>
              </a:rPr>
              <a:t>Hàm kiểm tra quân Hậu có thể được đặt tại một vị trí hay không</a:t>
            </a:r>
            <a:endParaRPr sz="1800">
              <a:latin typeface="Old Standard TT"/>
              <a:ea typeface="Old Standard TT"/>
              <a:cs typeface="Old Standard TT"/>
              <a:sym typeface="Old Standard TT"/>
            </a:endParaRPr>
          </a:p>
          <a:p>
            <a:pPr indent="-298450" lvl="0" marL="254000" marR="0" rtl="0" algn="l">
              <a:spcBef>
                <a:spcPts val="0"/>
              </a:spcBef>
              <a:spcAft>
                <a:spcPts val="0"/>
              </a:spcAft>
              <a:buClr>
                <a:schemeClr val="dk1"/>
              </a:buClr>
              <a:buSzPts val="2100"/>
              <a:buFont typeface="Old Standard TT"/>
              <a:buAutoNum type="arabicParenR"/>
            </a:pPr>
            <a:r>
              <a:rPr lang="en" sz="2100">
                <a:solidFill>
                  <a:schemeClr val="dk1"/>
                </a:solidFill>
                <a:latin typeface="Old Standard TT"/>
                <a:ea typeface="Old Standard TT"/>
                <a:cs typeface="Old Standard TT"/>
                <a:sym typeface="Old Standard TT"/>
              </a:rPr>
              <a:t>Hàm in ra màn hình kết quả</a:t>
            </a:r>
            <a:endParaRPr sz="1800">
              <a:latin typeface="Old Standard TT"/>
              <a:ea typeface="Old Standard TT"/>
              <a:cs typeface="Old Standard TT"/>
              <a:sym typeface="Old Standard TT"/>
            </a:endParaRPr>
          </a:p>
          <a:p>
            <a:pPr indent="-298450" lvl="0" marL="254000" marR="0" rtl="0" algn="l">
              <a:spcBef>
                <a:spcPts val="0"/>
              </a:spcBef>
              <a:spcAft>
                <a:spcPts val="0"/>
              </a:spcAft>
              <a:buClr>
                <a:schemeClr val="dk1"/>
              </a:buClr>
              <a:buSzPts val="2100"/>
              <a:buFont typeface="Old Standard TT"/>
              <a:buAutoNum type="arabicParenR"/>
            </a:pPr>
            <a:r>
              <a:rPr lang="en" sz="2100">
                <a:solidFill>
                  <a:schemeClr val="dk1"/>
                </a:solidFill>
                <a:latin typeface="Old Standard TT"/>
                <a:ea typeface="Old Standard TT"/>
                <a:cs typeface="Old Standard TT"/>
                <a:sym typeface="Old Standard TT"/>
              </a:rPr>
              <a:t>Hàm main tổng hợp các hàm </a:t>
            </a:r>
            <a:endParaRPr sz="1800">
              <a:latin typeface="Old Standard TT"/>
              <a:ea typeface="Old Standard TT"/>
              <a:cs typeface="Old Standard TT"/>
              <a:sym typeface="Old Standard TT"/>
            </a:endParaRPr>
          </a:p>
          <a:p>
            <a:pPr indent="-298450" lvl="0" marL="254000" marR="0" rtl="0" algn="l">
              <a:spcBef>
                <a:spcPts val="0"/>
              </a:spcBef>
              <a:spcAft>
                <a:spcPts val="0"/>
              </a:spcAft>
              <a:buClr>
                <a:schemeClr val="dk1"/>
              </a:buClr>
              <a:buSzPts val="2100"/>
              <a:buFont typeface="Old Standard TT"/>
              <a:buAutoNum type="arabicParenR"/>
            </a:pPr>
            <a:r>
              <a:rPr lang="en" sz="2100">
                <a:solidFill>
                  <a:schemeClr val="dk1"/>
                </a:solidFill>
                <a:latin typeface="Old Standard TT"/>
                <a:ea typeface="Old Standard TT"/>
                <a:cs typeface="Old Standard TT"/>
                <a:sym typeface="Old Standard TT"/>
              </a:rPr>
              <a:t>Hàm chính thực hiện backtracking</a:t>
            </a:r>
            <a:endParaRPr sz="1800">
              <a:latin typeface="Old Standard TT"/>
              <a:ea typeface="Old Standard TT"/>
              <a:cs typeface="Old Standard TT"/>
              <a:sym typeface="Old Standard TT"/>
            </a:endParaRPr>
          </a:p>
          <a:p>
            <a:pPr indent="0" lvl="0" marL="0" marR="0" rtl="0" algn="l">
              <a:spcBef>
                <a:spcPts val="0"/>
              </a:spcBef>
              <a:spcAft>
                <a:spcPts val="0"/>
              </a:spcAft>
              <a:buClr>
                <a:schemeClr val="dk1"/>
              </a:buClr>
              <a:buSzPts val="1400"/>
              <a:buFont typeface="Calibri"/>
              <a:buNone/>
            </a:pPr>
            <a:r>
              <a:t/>
            </a:r>
            <a:endParaRPr sz="2100">
              <a:solidFill>
                <a:schemeClr val="dk1"/>
              </a:solidFill>
              <a:latin typeface="Old Standard TT"/>
              <a:ea typeface="Old Standard TT"/>
              <a:cs typeface="Old Standard TT"/>
              <a:sym typeface="Old Standard TT"/>
            </a:endParaRPr>
          </a:p>
          <a:p>
            <a:pPr indent="0" lvl="0" marL="0" marR="0" rtl="0" algn="l">
              <a:spcBef>
                <a:spcPts val="0"/>
              </a:spcBef>
              <a:spcAft>
                <a:spcPts val="0"/>
              </a:spcAft>
              <a:buNone/>
            </a:pPr>
            <a:r>
              <a:t/>
            </a:r>
            <a:endParaRPr sz="2100">
              <a:solidFill>
                <a:schemeClr val="dk1"/>
              </a:solidFill>
              <a:latin typeface="Old Standard TT"/>
              <a:ea typeface="Old Standard TT"/>
              <a:cs typeface="Old Standard TT"/>
              <a:sym typeface="Old Standard T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ph type="title"/>
          </p:nvPr>
        </p:nvSpPr>
        <p:spPr>
          <a:xfrm>
            <a:off x="628650" y="273844"/>
            <a:ext cx="7886700" cy="4149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2300"/>
              <a:buFont typeface="Calibri"/>
              <a:buNone/>
            </a:pPr>
            <a:r>
              <a:rPr b="1" lang="en" sz="2300"/>
              <a:t>1) </a:t>
            </a:r>
            <a:r>
              <a:rPr b="1" lang="en" sz="2500"/>
              <a:t>Hàm </a:t>
            </a:r>
            <a:r>
              <a:rPr b="1" lang="en" sz="2300"/>
              <a:t>kiểm tra quân Hậu có thể được đặt tại một vị trí hay không</a:t>
            </a:r>
            <a:endParaRPr b="1"/>
          </a:p>
        </p:txBody>
      </p:sp>
      <p:pic>
        <p:nvPicPr>
          <p:cNvPr descr="Ảnh có chứa văn bản&#10;&#10;Mô tả được tự động tạo" id="259" name="Google Shape;259;p42"/>
          <p:cNvPicPr preferRelativeResize="0"/>
          <p:nvPr>
            <p:ph idx="1" type="body"/>
          </p:nvPr>
        </p:nvPicPr>
        <p:blipFill rotWithShape="1">
          <a:blip r:embed="rId3">
            <a:alphaModFix/>
          </a:blip>
          <a:srcRect b="0" l="0" r="0" t="0"/>
          <a:stretch/>
        </p:blipFill>
        <p:spPr>
          <a:xfrm>
            <a:off x="625041" y="910515"/>
            <a:ext cx="4431600" cy="4062000"/>
          </a:xfrm>
          <a:prstGeom prst="rect">
            <a:avLst/>
          </a:prstGeom>
          <a:noFill/>
          <a:ln>
            <a:noFill/>
          </a:ln>
        </p:spPr>
      </p:pic>
      <p:pic>
        <p:nvPicPr>
          <p:cNvPr descr="Ảnh có chứa văn bản&#10;&#10;Mô tả được tự động tạo" id="260" name="Google Shape;260;p42"/>
          <p:cNvPicPr preferRelativeResize="0"/>
          <p:nvPr/>
        </p:nvPicPr>
        <p:blipFill rotWithShape="1">
          <a:blip r:embed="rId4">
            <a:alphaModFix/>
          </a:blip>
          <a:srcRect b="0" l="0" r="0" t="0"/>
          <a:stretch/>
        </p:blipFill>
        <p:spPr>
          <a:xfrm>
            <a:off x="5024688" y="908866"/>
            <a:ext cx="3709270" cy="897615"/>
          </a:xfrm>
          <a:prstGeom prst="rect">
            <a:avLst/>
          </a:prstGeom>
          <a:noFill/>
          <a:ln>
            <a:noFill/>
          </a:ln>
        </p:spPr>
      </p:pic>
      <p:pic>
        <p:nvPicPr>
          <p:cNvPr descr="Ảnh có chứa văn bản&#10;&#10;Mô tả được tự động tạo" id="261" name="Google Shape;261;p42"/>
          <p:cNvPicPr preferRelativeResize="0"/>
          <p:nvPr/>
        </p:nvPicPr>
        <p:blipFill rotWithShape="1">
          <a:blip r:embed="rId5">
            <a:alphaModFix/>
          </a:blip>
          <a:srcRect b="0" l="0" r="0" t="0"/>
          <a:stretch/>
        </p:blipFill>
        <p:spPr>
          <a:xfrm>
            <a:off x="5024688" y="1911831"/>
            <a:ext cx="3709270" cy="968367"/>
          </a:xfrm>
          <a:prstGeom prst="rect">
            <a:avLst/>
          </a:prstGeom>
          <a:noFill/>
          <a:ln>
            <a:noFill/>
          </a:ln>
        </p:spPr>
      </p:pic>
      <p:pic>
        <p:nvPicPr>
          <p:cNvPr descr="Ảnh có chứa bàn&#10;&#10;Mô tả được tự động tạo" id="262" name="Google Shape;262;p42"/>
          <p:cNvPicPr preferRelativeResize="0"/>
          <p:nvPr/>
        </p:nvPicPr>
        <p:blipFill rotWithShape="1">
          <a:blip r:embed="rId6">
            <a:alphaModFix/>
          </a:blip>
          <a:srcRect b="0" l="0" r="0" t="0"/>
          <a:stretch/>
        </p:blipFill>
        <p:spPr>
          <a:xfrm>
            <a:off x="5169595" y="2847632"/>
            <a:ext cx="2652386" cy="243072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TIMELINE</a:t>
            </a:r>
            <a:endParaRPr/>
          </a:p>
        </p:txBody>
      </p:sp>
      <p:sp>
        <p:nvSpPr>
          <p:cNvPr id="79" name="Google Shape;79;p16"/>
          <p:cNvSpPr txBox="1"/>
          <p:nvPr>
            <p:ph idx="2" type="body"/>
          </p:nvPr>
        </p:nvSpPr>
        <p:spPr>
          <a:xfrm>
            <a:off x="4951625" y="501600"/>
            <a:ext cx="3867600" cy="41403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 sz="2000"/>
              <a:t>Backtracking là gì ? </a:t>
            </a:r>
            <a:endParaRPr sz="2000"/>
          </a:p>
          <a:p>
            <a:pPr indent="-355600" lvl="0" marL="457200" rtl="0" algn="l">
              <a:spcBef>
                <a:spcPts val="1600"/>
              </a:spcBef>
              <a:spcAft>
                <a:spcPts val="0"/>
              </a:spcAft>
              <a:buSzPts val="2000"/>
              <a:buChar char="●"/>
            </a:pPr>
            <a:r>
              <a:rPr lang="en" sz="2000"/>
              <a:t>Backtracking hoạt động như thế nào  ?</a:t>
            </a:r>
            <a:endParaRPr sz="2000"/>
          </a:p>
          <a:p>
            <a:pPr indent="-355600" lvl="0" marL="457200" rtl="0" algn="l">
              <a:spcBef>
                <a:spcPts val="1600"/>
              </a:spcBef>
              <a:spcAft>
                <a:spcPts val="0"/>
              </a:spcAft>
              <a:buSzPts val="2000"/>
              <a:buChar char="●"/>
            </a:pPr>
            <a:r>
              <a:rPr lang="en" sz="2000"/>
              <a:t>Khi nào sử dụng backtracking ?</a:t>
            </a:r>
            <a:endParaRPr sz="2000"/>
          </a:p>
          <a:p>
            <a:pPr indent="-355600" lvl="0" marL="457200" rtl="0" algn="l">
              <a:spcBef>
                <a:spcPts val="1600"/>
              </a:spcBef>
              <a:spcAft>
                <a:spcPts val="0"/>
              </a:spcAft>
              <a:buSzPts val="2000"/>
              <a:buChar char="●"/>
            </a:pPr>
            <a:r>
              <a:rPr lang="en" sz="2000"/>
              <a:t>Cách sử dụng Backtracking</a:t>
            </a:r>
            <a:endParaRPr sz="2000"/>
          </a:p>
          <a:p>
            <a:pPr indent="-355600" lvl="0" marL="457200" rtl="0" algn="l">
              <a:spcBef>
                <a:spcPts val="1600"/>
              </a:spcBef>
              <a:spcAft>
                <a:spcPts val="0"/>
              </a:spcAft>
              <a:buSzPts val="2000"/>
              <a:buChar char="●"/>
            </a:pPr>
            <a:r>
              <a:rPr lang="en" sz="2000"/>
              <a:t>Ví dụ.</a:t>
            </a:r>
            <a:endParaRPr sz="2000"/>
          </a:p>
          <a:p>
            <a:pPr indent="-355600" lvl="0" marL="457200" rtl="0" algn="l">
              <a:spcBef>
                <a:spcPts val="1600"/>
              </a:spcBef>
              <a:spcAft>
                <a:spcPts val="1600"/>
              </a:spcAft>
              <a:buSzPts val="2000"/>
              <a:buChar char="●"/>
            </a:pPr>
            <a:r>
              <a:rPr lang="en" sz="2000"/>
              <a:t>Tài liệu tham khảo.</a:t>
            </a:r>
            <a:endParaRPr sz="2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3"/>
          <p:cNvSpPr txBox="1"/>
          <p:nvPr>
            <p:ph type="title"/>
          </p:nvPr>
        </p:nvSpPr>
        <p:spPr>
          <a:xfrm>
            <a:off x="624725" y="458575"/>
            <a:ext cx="4374000" cy="706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2300"/>
              <a:buFont typeface="Times New Roman"/>
              <a:buNone/>
            </a:pPr>
            <a:r>
              <a:rPr lang="en" sz="2300"/>
              <a:t>1) Hàm kiểm tra quân Hậu có thể được đặt tại một vị trí hay không</a:t>
            </a:r>
            <a:endParaRPr sz="2300"/>
          </a:p>
        </p:txBody>
      </p:sp>
      <p:pic>
        <p:nvPicPr>
          <p:cNvPr descr="Ảnh có chứa văn bản&#10;&#10;Mô tả được tự động tạo" id="268" name="Google Shape;268;p43"/>
          <p:cNvPicPr preferRelativeResize="0"/>
          <p:nvPr>
            <p:ph idx="1" type="body"/>
          </p:nvPr>
        </p:nvPicPr>
        <p:blipFill rotWithShape="1">
          <a:blip r:embed="rId3">
            <a:alphaModFix/>
          </a:blip>
          <a:srcRect b="0" l="0" r="0" t="0"/>
          <a:stretch/>
        </p:blipFill>
        <p:spPr>
          <a:xfrm>
            <a:off x="624726" y="1350249"/>
            <a:ext cx="3947400" cy="3624900"/>
          </a:xfrm>
          <a:prstGeom prst="rect">
            <a:avLst/>
          </a:prstGeom>
          <a:noFill/>
          <a:ln>
            <a:noFill/>
          </a:ln>
        </p:spPr>
      </p:pic>
      <p:pic>
        <p:nvPicPr>
          <p:cNvPr descr="Ảnh có chứa văn bản&#10;&#10;Mô tả được tự động tạo" id="269" name="Google Shape;269;p43"/>
          <p:cNvPicPr preferRelativeResize="0"/>
          <p:nvPr/>
        </p:nvPicPr>
        <p:blipFill rotWithShape="1">
          <a:blip r:embed="rId4">
            <a:alphaModFix/>
          </a:blip>
          <a:srcRect b="0" l="0" r="0" t="0"/>
          <a:stretch/>
        </p:blipFill>
        <p:spPr>
          <a:xfrm>
            <a:off x="5614874" y="1242052"/>
            <a:ext cx="3100150" cy="886625"/>
          </a:xfrm>
          <a:prstGeom prst="rect">
            <a:avLst/>
          </a:prstGeom>
          <a:noFill/>
          <a:ln>
            <a:noFill/>
          </a:ln>
        </p:spPr>
      </p:pic>
      <p:pic>
        <p:nvPicPr>
          <p:cNvPr id="270" name="Google Shape;270;p43"/>
          <p:cNvPicPr preferRelativeResize="0"/>
          <p:nvPr/>
        </p:nvPicPr>
        <p:blipFill rotWithShape="1">
          <a:blip r:embed="rId5">
            <a:alphaModFix/>
          </a:blip>
          <a:srcRect b="0" l="0" r="0" t="0"/>
          <a:stretch/>
        </p:blipFill>
        <p:spPr>
          <a:xfrm>
            <a:off x="5614878" y="2128675"/>
            <a:ext cx="3286517" cy="301482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descr="Ảnh có chứa văn bản&#10;&#10;Mô tả được tự động tạo" id="275" name="Google Shape;275;p44"/>
          <p:cNvPicPr preferRelativeResize="0"/>
          <p:nvPr>
            <p:ph idx="1" type="body"/>
          </p:nvPr>
        </p:nvPicPr>
        <p:blipFill rotWithShape="1">
          <a:blip r:embed="rId3">
            <a:alphaModFix/>
          </a:blip>
          <a:srcRect b="0" l="0" r="0" t="0"/>
          <a:stretch/>
        </p:blipFill>
        <p:spPr>
          <a:xfrm>
            <a:off x="665825" y="1413324"/>
            <a:ext cx="3995400" cy="3658800"/>
          </a:xfrm>
          <a:prstGeom prst="rect">
            <a:avLst/>
          </a:prstGeom>
          <a:noFill/>
          <a:ln>
            <a:noFill/>
          </a:ln>
        </p:spPr>
      </p:pic>
      <p:pic>
        <p:nvPicPr>
          <p:cNvPr descr="Ảnh có chứa văn bản&#10;&#10;Mô tả được tự động tạo" id="276" name="Google Shape;276;p44"/>
          <p:cNvPicPr preferRelativeResize="0"/>
          <p:nvPr/>
        </p:nvPicPr>
        <p:blipFill rotWithShape="1">
          <a:blip r:embed="rId4">
            <a:alphaModFix/>
          </a:blip>
          <a:srcRect b="0" l="0" r="0" t="0"/>
          <a:stretch/>
        </p:blipFill>
        <p:spPr>
          <a:xfrm>
            <a:off x="5430032" y="873820"/>
            <a:ext cx="3176912" cy="860012"/>
          </a:xfrm>
          <a:prstGeom prst="rect">
            <a:avLst/>
          </a:prstGeom>
          <a:noFill/>
          <a:ln>
            <a:noFill/>
          </a:ln>
        </p:spPr>
      </p:pic>
      <p:pic>
        <p:nvPicPr>
          <p:cNvPr id="277" name="Google Shape;277;p44"/>
          <p:cNvPicPr preferRelativeResize="0"/>
          <p:nvPr/>
        </p:nvPicPr>
        <p:blipFill rotWithShape="1">
          <a:blip r:embed="rId5">
            <a:alphaModFix/>
          </a:blip>
          <a:srcRect b="0" l="0" r="0" t="0"/>
          <a:stretch/>
        </p:blipFill>
        <p:spPr>
          <a:xfrm>
            <a:off x="5054252" y="1809362"/>
            <a:ext cx="3552694" cy="3262760"/>
          </a:xfrm>
          <a:prstGeom prst="rect">
            <a:avLst/>
          </a:prstGeom>
          <a:noFill/>
          <a:ln>
            <a:noFill/>
          </a:ln>
        </p:spPr>
      </p:pic>
      <p:sp>
        <p:nvSpPr>
          <p:cNvPr id="278" name="Google Shape;278;p44"/>
          <p:cNvSpPr txBox="1"/>
          <p:nvPr>
            <p:ph type="title"/>
          </p:nvPr>
        </p:nvSpPr>
        <p:spPr>
          <a:xfrm>
            <a:off x="736275" y="319650"/>
            <a:ext cx="4374000" cy="706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2300"/>
              <a:buFont typeface="Times New Roman"/>
              <a:buNone/>
            </a:pPr>
            <a:r>
              <a:rPr lang="en" sz="2300"/>
              <a:t>1) Hàm kiểm tra quân Hậu có thể được đặt tại một vị trí hay không</a:t>
            </a:r>
            <a:endParaRPr sz="23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5"/>
          <p:cNvSpPr txBox="1"/>
          <p:nvPr>
            <p:ph type="title"/>
          </p:nvPr>
        </p:nvSpPr>
        <p:spPr>
          <a:xfrm>
            <a:off x="628650" y="273844"/>
            <a:ext cx="7886700" cy="485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2300"/>
              <a:buFont typeface="Times New Roman"/>
              <a:buNone/>
            </a:pPr>
            <a:r>
              <a:rPr lang="en" sz="2300">
                <a:latin typeface="Times New Roman"/>
                <a:ea typeface="Times New Roman"/>
                <a:cs typeface="Times New Roman"/>
                <a:sym typeface="Times New Roman"/>
              </a:rPr>
              <a:t>2) Hàm in ra màn hình kết quả</a:t>
            </a:r>
            <a:endParaRPr sz="2300">
              <a:latin typeface="Times New Roman"/>
              <a:ea typeface="Times New Roman"/>
              <a:cs typeface="Times New Roman"/>
              <a:sym typeface="Times New Roman"/>
            </a:endParaRPr>
          </a:p>
        </p:txBody>
      </p:sp>
      <p:pic>
        <p:nvPicPr>
          <p:cNvPr descr="Ảnh có chứa văn bản&#10;&#10;Mô tả được tự động tạo" id="284" name="Google Shape;284;p45"/>
          <p:cNvPicPr preferRelativeResize="0"/>
          <p:nvPr>
            <p:ph idx="1" type="body"/>
          </p:nvPr>
        </p:nvPicPr>
        <p:blipFill rotWithShape="1">
          <a:blip r:embed="rId3">
            <a:alphaModFix/>
          </a:blip>
          <a:srcRect b="0" l="0" r="0" t="0"/>
          <a:stretch/>
        </p:blipFill>
        <p:spPr>
          <a:xfrm>
            <a:off x="628650" y="1412821"/>
            <a:ext cx="5719200" cy="1717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6"/>
          <p:cNvSpPr txBox="1"/>
          <p:nvPr>
            <p:ph type="title"/>
          </p:nvPr>
        </p:nvSpPr>
        <p:spPr>
          <a:xfrm>
            <a:off x="628650" y="273844"/>
            <a:ext cx="7886700" cy="438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2300"/>
              <a:buFont typeface="Times New Roman"/>
              <a:buNone/>
            </a:pPr>
            <a:r>
              <a:rPr lang="en" sz="2300">
                <a:latin typeface="Times New Roman"/>
                <a:ea typeface="Times New Roman"/>
                <a:cs typeface="Times New Roman"/>
                <a:sym typeface="Times New Roman"/>
              </a:rPr>
              <a:t>3) Hàm main tổng hợp</a:t>
            </a:r>
            <a:endParaRPr sz="2300">
              <a:latin typeface="Times New Roman"/>
              <a:ea typeface="Times New Roman"/>
              <a:cs typeface="Times New Roman"/>
              <a:sym typeface="Times New Roman"/>
            </a:endParaRPr>
          </a:p>
        </p:txBody>
      </p:sp>
      <p:pic>
        <p:nvPicPr>
          <p:cNvPr descr="Ảnh có chứa văn bản&#10;&#10;Mô tả được tự động tạo" id="290" name="Google Shape;290;p46"/>
          <p:cNvPicPr preferRelativeResize="0"/>
          <p:nvPr>
            <p:ph idx="1" type="body"/>
          </p:nvPr>
        </p:nvPicPr>
        <p:blipFill rotWithShape="1">
          <a:blip r:embed="rId3">
            <a:alphaModFix/>
          </a:blip>
          <a:srcRect b="0" l="0" r="0" t="0"/>
          <a:stretch/>
        </p:blipFill>
        <p:spPr>
          <a:xfrm>
            <a:off x="800150" y="1197928"/>
            <a:ext cx="4152900" cy="2737500"/>
          </a:xfrm>
          <a:prstGeom prst="rect">
            <a:avLst/>
          </a:prstGeom>
          <a:noFill/>
          <a:ln>
            <a:noFill/>
          </a:ln>
        </p:spPr>
      </p:pic>
      <p:pic>
        <p:nvPicPr>
          <p:cNvPr descr="Ảnh có chứa văn bản&#10;&#10;Mô tả được tự động tạo" id="291" name="Google Shape;291;p46"/>
          <p:cNvPicPr preferRelativeResize="0"/>
          <p:nvPr/>
        </p:nvPicPr>
        <p:blipFill rotWithShape="1">
          <a:blip r:embed="rId4">
            <a:alphaModFix/>
          </a:blip>
          <a:srcRect b="0" l="0" r="0" t="0"/>
          <a:stretch/>
        </p:blipFill>
        <p:spPr>
          <a:xfrm>
            <a:off x="5097145" y="1275781"/>
            <a:ext cx="2910735" cy="185312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7"/>
          <p:cNvSpPr txBox="1"/>
          <p:nvPr>
            <p:ph type="title"/>
          </p:nvPr>
        </p:nvSpPr>
        <p:spPr>
          <a:xfrm>
            <a:off x="628650" y="273844"/>
            <a:ext cx="7886700" cy="477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2300"/>
              <a:buFont typeface="Times New Roman"/>
              <a:buNone/>
            </a:pPr>
            <a:r>
              <a:rPr lang="en" sz="2300">
                <a:latin typeface="Times New Roman"/>
                <a:ea typeface="Times New Roman"/>
                <a:cs typeface="Times New Roman"/>
                <a:sym typeface="Times New Roman"/>
              </a:rPr>
              <a:t>4) Hàm chính thực hiện backtracking</a:t>
            </a:r>
            <a:endParaRPr sz="2300">
              <a:latin typeface="Times New Roman"/>
              <a:ea typeface="Times New Roman"/>
              <a:cs typeface="Times New Roman"/>
              <a:sym typeface="Times New Roman"/>
            </a:endParaRPr>
          </a:p>
        </p:txBody>
      </p:sp>
      <p:pic>
        <p:nvPicPr>
          <p:cNvPr descr="Ảnh có chứa văn bản&#10;&#10;Mô tả được tự động tạo" id="297" name="Google Shape;297;p47"/>
          <p:cNvPicPr preferRelativeResize="0"/>
          <p:nvPr>
            <p:ph idx="1" type="body"/>
          </p:nvPr>
        </p:nvPicPr>
        <p:blipFill rotWithShape="1">
          <a:blip r:embed="rId3">
            <a:alphaModFix/>
          </a:blip>
          <a:srcRect b="0" l="0" r="0" t="0"/>
          <a:stretch/>
        </p:blipFill>
        <p:spPr>
          <a:xfrm>
            <a:off x="628909" y="844691"/>
            <a:ext cx="3556800" cy="4210800"/>
          </a:xfrm>
          <a:prstGeom prst="rect">
            <a:avLst/>
          </a:prstGeom>
          <a:noFill/>
          <a:ln>
            <a:noFill/>
          </a:ln>
        </p:spPr>
      </p:pic>
      <p:pic>
        <p:nvPicPr>
          <p:cNvPr descr="Ảnh có chứa văn bản&#10;&#10;Mô tả được tự động tạo" id="298" name="Google Shape;298;p47"/>
          <p:cNvPicPr preferRelativeResize="0"/>
          <p:nvPr/>
        </p:nvPicPr>
        <p:blipFill rotWithShape="1">
          <a:blip r:embed="rId4">
            <a:alphaModFix/>
          </a:blip>
          <a:srcRect b="0" l="0" r="0" t="0"/>
          <a:stretch/>
        </p:blipFill>
        <p:spPr>
          <a:xfrm>
            <a:off x="4866362" y="842322"/>
            <a:ext cx="3035997" cy="1063254"/>
          </a:xfrm>
          <a:prstGeom prst="rect">
            <a:avLst/>
          </a:prstGeom>
          <a:noFill/>
          <a:ln>
            <a:noFill/>
          </a:ln>
        </p:spPr>
      </p:pic>
      <p:pic>
        <p:nvPicPr>
          <p:cNvPr descr="Ảnh có chứa văn bản&#10;&#10;Mô tả được tự động tạo" id="299" name="Google Shape;299;p47"/>
          <p:cNvPicPr preferRelativeResize="0"/>
          <p:nvPr/>
        </p:nvPicPr>
        <p:blipFill rotWithShape="1">
          <a:blip r:embed="rId5">
            <a:alphaModFix/>
          </a:blip>
          <a:srcRect b="0" l="0" r="0" t="0"/>
          <a:stretch/>
        </p:blipFill>
        <p:spPr>
          <a:xfrm>
            <a:off x="4866362" y="2028772"/>
            <a:ext cx="2965537" cy="1054642"/>
          </a:xfrm>
          <a:prstGeom prst="rect">
            <a:avLst/>
          </a:prstGeom>
          <a:noFill/>
          <a:ln>
            <a:noFill/>
          </a:ln>
        </p:spPr>
      </p:pic>
      <p:pic>
        <p:nvPicPr>
          <p:cNvPr descr="Ảnh có chứa văn bản&#10;&#10;Mô tả được tự động tạo" id="300" name="Google Shape;300;p47"/>
          <p:cNvPicPr preferRelativeResize="0"/>
          <p:nvPr/>
        </p:nvPicPr>
        <p:blipFill rotWithShape="1">
          <a:blip r:embed="rId6">
            <a:alphaModFix/>
          </a:blip>
          <a:srcRect b="0" l="0" r="0" t="0"/>
          <a:stretch/>
        </p:blipFill>
        <p:spPr>
          <a:xfrm>
            <a:off x="4866362" y="3123779"/>
            <a:ext cx="2965537" cy="986223"/>
          </a:xfrm>
          <a:prstGeom prst="rect">
            <a:avLst/>
          </a:prstGeom>
          <a:noFill/>
          <a:ln>
            <a:noFill/>
          </a:ln>
        </p:spPr>
      </p:pic>
      <p:pic>
        <p:nvPicPr>
          <p:cNvPr id="301" name="Google Shape;301;p47"/>
          <p:cNvPicPr preferRelativeResize="0"/>
          <p:nvPr/>
        </p:nvPicPr>
        <p:blipFill rotWithShape="1">
          <a:blip r:embed="rId7">
            <a:alphaModFix/>
          </a:blip>
          <a:srcRect b="0" l="0" r="0" t="0"/>
          <a:stretch/>
        </p:blipFill>
        <p:spPr>
          <a:xfrm>
            <a:off x="4866362" y="4348772"/>
            <a:ext cx="2730673" cy="56388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8"/>
          <p:cNvSpPr txBox="1"/>
          <p:nvPr>
            <p:ph type="title"/>
          </p:nvPr>
        </p:nvSpPr>
        <p:spPr>
          <a:xfrm>
            <a:off x="628650" y="273844"/>
            <a:ext cx="7886700" cy="477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2300"/>
              <a:buFont typeface="Times New Roman"/>
              <a:buNone/>
            </a:pPr>
            <a:r>
              <a:rPr b="1" lang="en" sz="3100"/>
              <a:t>Optimization</a:t>
            </a:r>
            <a:endParaRPr b="1" sz="3800"/>
          </a:p>
        </p:txBody>
      </p:sp>
      <p:sp>
        <p:nvSpPr>
          <p:cNvPr id="307" name="Google Shape;307;p48"/>
          <p:cNvSpPr txBox="1"/>
          <p:nvPr>
            <p:ph idx="1" type="body"/>
          </p:nvPr>
        </p:nvSpPr>
        <p:spPr>
          <a:xfrm>
            <a:off x="628650" y="852521"/>
            <a:ext cx="7886700" cy="3780300"/>
          </a:xfrm>
          <a:prstGeom prst="rect">
            <a:avLst/>
          </a:prstGeom>
          <a:noFill/>
          <a:ln>
            <a:noFill/>
          </a:ln>
        </p:spPr>
        <p:txBody>
          <a:bodyPr anchorCtr="0" anchor="t" bIns="34275" lIns="68575" spcFirstLastPara="1" rIns="68575" wrap="square" tIns="34275">
            <a:noAutofit/>
          </a:bodyPr>
          <a:lstStyle/>
          <a:p>
            <a:pPr indent="-222250" lvl="0" marL="177800" rtl="0" algn="l">
              <a:lnSpc>
                <a:spcPct val="90000"/>
              </a:lnSpc>
              <a:spcBef>
                <a:spcPts val="0"/>
              </a:spcBef>
              <a:spcAft>
                <a:spcPts val="0"/>
              </a:spcAft>
              <a:buClr>
                <a:schemeClr val="dk1"/>
              </a:buClr>
              <a:buSzPts val="2900"/>
              <a:buChar char="●"/>
            </a:pPr>
            <a:r>
              <a:rPr lang="en" sz="2600"/>
              <a:t>Khử đệ quy</a:t>
            </a:r>
            <a:endParaRPr sz="2600"/>
          </a:p>
          <a:p>
            <a:pPr indent="-222250" lvl="0" marL="177800" rtl="0" algn="l">
              <a:lnSpc>
                <a:spcPct val="90000"/>
              </a:lnSpc>
              <a:spcBef>
                <a:spcPts val="800"/>
              </a:spcBef>
              <a:spcAft>
                <a:spcPts val="1600"/>
              </a:spcAft>
              <a:buClr>
                <a:schemeClr val="dk1"/>
              </a:buClr>
              <a:buSzPts val="2900"/>
              <a:buChar char="●"/>
            </a:pPr>
            <a:r>
              <a:rPr lang="en" sz="2600"/>
              <a:t>Mỗi khi đặt quân hậu thì đồng thời cũng đánh dấu tất cả các ô của con hâu vừa đặt có thể di chuyển, lần sau chỉ xét các ô cột bên phải chưa bị đánh dấu </a:t>
            </a:r>
            <a:endParaRPr sz="2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a:t>Exercise </a:t>
            </a:r>
            <a:endParaRPr/>
          </a:p>
        </p:txBody>
      </p:sp>
      <p:sp>
        <p:nvSpPr>
          <p:cNvPr id="313" name="Google Shape;313;p49"/>
          <p:cNvSpPr txBox="1"/>
          <p:nvPr>
            <p:ph idx="1" type="body"/>
          </p:nvPr>
        </p:nvSpPr>
        <p:spPr>
          <a:xfrm>
            <a:off x="628650" y="1128599"/>
            <a:ext cx="7886700" cy="3741000"/>
          </a:xfrm>
          <a:prstGeom prst="rect">
            <a:avLst/>
          </a:prstGeom>
          <a:noFill/>
          <a:ln>
            <a:noFill/>
          </a:ln>
        </p:spPr>
        <p:txBody>
          <a:bodyPr anchorCtr="0" anchor="t" bIns="34275" lIns="68575" spcFirstLastPara="1" rIns="68575" wrap="square" tIns="34275">
            <a:noAutofit/>
          </a:bodyPr>
          <a:lstStyle/>
          <a:p>
            <a:pPr indent="-374650" lvl="0" marL="381000" rtl="0" algn="l">
              <a:lnSpc>
                <a:spcPct val="90000"/>
              </a:lnSpc>
              <a:spcBef>
                <a:spcPts val="0"/>
              </a:spcBef>
              <a:spcAft>
                <a:spcPts val="0"/>
              </a:spcAft>
              <a:buClr>
                <a:schemeClr val="dk1"/>
              </a:buClr>
              <a:buSzPts val="2100"/>
              <a:buAutoNum type="arabicParenR"/>
            </a:pPr>
            <a:r>
              <a:rPr lang="en">
                <a:latin typeface="Arial"/>
                <a:ea typeface="Arial"/>
                <a:cs typeface="Arial"/>
                <a:sym typeface="Arial"/>
              </a:rPr>
              <a:t>Peg </a:t>
            </a:r>
            <a:r>
              <a:rPr lang="en"/>
              <a:t>Solitaire</a:t>
            </a:r>
            <a:endParaRPr/>
          </a:p>
          <a:p>
            <a:pPr indent="0" lvl="0" marL="0" rtl="0" algn="l">
              <a:lnSpc>
                <a:spcPct val="90000"/>
              </a:lnSpc>
              <a:spcBef>
                <a:spcPts val="800"/>
              </a:spcBef>
              <a:spcAft>
                <a:spcPts val="0"/>
              </a:spcAft>
              <a:buClr>
                <a:schemeClr val="dk1"/>
              </a:buClr>
              <a:buSzPts val="2100"/>
              <a:buNone/>
            </a:pPr>
            <a:r>
              <a:rPr lang="en" u="sng">
                <a:solidFill>
                  <a:schemeClr val="hlink"/>
                </a:solidFill>
                <a:latin typeface="Arial"/>
                <a:ea typeface="Arial"/>
                <a:cs typeface="Arial"/>
                <a:sym typeface="Arial"/>
                <a:hlinkClick r:id="rId3"/>
              </a:rPr>
              <a:t>https://ece.uwaterloo.ca/~dwharder/aads/Algorithms/Backtracking/Peg_solitaire/</a:t>
            </a:r>
            <a:endParaRPr>
              <a:latin typeface="Arial"/>
              <a:ea typeface="Arial"/>
              <a:cs typeface="Arial"/>
              <a:sym typeface="Arial"/>
            </a:endParaRPr>
          </a:p>
          <a:p>
            <a:pPr indent="0" lvl="0" marL="0" rtl="0" algn="l">
              <a:lnSpc>
                <a:spcPct val="90000"/>
              </a:lnSpc>
              <a:spcBef>
                <a:spcPts val="800"/>
              </a:spcBef>
              <a:spcAft>
                <a:spcPts val="0"/>
              </a:spcAft>
              <a:buClr>
                <a:schemeClr val="dk1"/>
              </a:buClr>
              <a:buSzPts val="2100"/>
              <a:buNone/>
            </a:pPr>
            <a:r>
              <a:t/>
            </a:r>
            <a:endParaRPr>
              <a:latin typeface="Arial"/>
              <a:ea typeface="Arial"/>
              <a:cs typeface="Arial"/>
              <a:sym typeface="Arial"/>
            </a:endParaRPr>
          </a:p>
          <a:p>
            <a:pPr indent="0" lvl="0" marL="0" rtl="0" algn="l">
              <a:lnSpc>
                <a:spcPct val="90000"/>
              </a:lnSpc>
              <a:spcBef>
                <a:spcPts val="800"/>
              </a:spcBef>
              <a:spcAft>
                <a:spcPts val="0"/>
              </a:spcAft>
              <a:buClr>
                <a:schemeClr val="dk1"/>
              </a:buClr>
              <a:buSzPts val="2100"/>
              <a:buNone/>
            </a:pPr>
            <a:r>
              <a:rPr lang="en">
                <a:latin typeface="Arial"/>
                <a:ea typeface="Arial"/>
                <a:cs typeface="Arial"/>
                <a:sym typeface="Arial"/>
              </a:rPr>
              <a:t>2) Rat in Maze</a:t>
            </a:r>
            <a:endParaRPr/>
          </a:p>
          <a:p>
            <a:pPr indent="0" lvl="0" marL="0" rtl="0" algn="l">
              <a:lnSpc>
                <a:spcPct val="90000"/>
              </a:lnSpc>
              <a:spcBef>
                <a:spcPts val="800"/>
              </a:spcBef>
              <a:spcAft>
                <a:spcPts val="0"/>
              </a:spcAft>
              <a:buClr>
                <a:schemeClr val="dk1"/>
              </a:buClr>
              <a:buSzPts val="2100"/>
              <a:buNone/>
            </a:pPr>
            <a:r>
              <a:rPr lang="en" u="sng">
                <a:solidFill>
                  <a:schemeClr val="hlink"/>
                </a:solidFill>
                <a:latin typeface="Arial"/>
                <a:ea typeface="Arial"/>
                <a:cs typeface="Arial"/>
                <a:sym typeface="Arial"/>
                <a:hlinkClick r:id="rId4"/>
              </a:rPr>
              <a:t>https://www.geeksforgeeks.org/rat-in-a-maze-backtracking-2/</a:t>
            </a:r>
            <a:endParaRPr>
              <a:latin typeface="Arial"/>
              <a:ea typeface="Arial"/>
              <a:cs typeface="Arial"/>
              <a:sym typeface="Arial"/>
            </a:endParaRPr>
          </a:p>
          <a:p>
            <a:pPr indent="0" lvl="0" marL="0" rtl="0" algn="l">
              <a:lnSpc>
                <a:spcPct val="90000"/>
              </a:lnSpc>
              <a:spcBef>
                <a:spcPts val="800"/>
              </a:spcBef>
              <a:spcAft>
                <a:spcPts val="1600"/>
              </a:spcAft>
              <a:buClr>
                <a:schemeClr val="dk1"/>
              </a:buClr>
              <a:buSzPts val="2100"/>
              <a:buNone/>
            </a:pPr>
            <a:r>
              <a:t/>
            </a:r>
            <a:endParaRPr>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0"/>
          <p:cNvSpPr txBox="1"/>
          <p:nvPr>
            <p:ph type="title"/>
          </p:nvPr>
        </p:nvSpPr>
        <p:spPr>
          <a:xfrm>
            <a:off x="628650" y="273844"/>
            <a:ext cx="7886700" cy="336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2300"/>
              <a:buFont typeface="Times New Roman"/>
              <a:buNone/>
            </a:pPr>
            <a:br>
              <a:rPr lang="en" sz="2300">
                <a:latin typeface="Times New Roman"/>
                <a:ea typeface="Times New Roman"/>
                <a:cs typeface="Times New Roman"/>
                <a:sym typeface="Times New Roman"/>
              </a:rPr>
            </a:br>
            <a:r>
              <a:rPr lang="en" sz="2300">
                <a:latin typeface="Times New Roman"/>
                <a:ea typeface="Times New Roman"/>
                <a:cs typeface="Times New Roman"/>
                <a:sym typeface="Times New Roman"/>
              </a:rPr>
              <a:t>1)  Peg Solitaire</a:t>
            </a:r>
            <a:endParaRPr/>
          </a:p>
          <a:p>
            <a:pPr indent="0" lvl="0" marL="0" rtl="0" algn="l">
              <a:lnSpc>
                <a:spcPct val="90000"/>
              </a:lnSpc>
              <a:spcBef>
                <a:spcPts val="0"/>
              </a:spcBef>
              <a:spcAft>
                <a:spcPts val="0"/>
              </a:spcAft>
              <a:buClr>
                <a:schemeClr val="dk1"/>
              </a:buClr>
              <a:buSzPts val="3300"/>
              <a:buFont typeface="Calibri"/>
              <a:buNone/>
            </a:pPr>
            <a:r>
              <a:t/>
            </a:r>
            <a:endParaRPr>
              <a:latin typeface="Times New Roman"/>
              <a:ea typeface="Times New Roman"/>
              <a:cs typeface="Times New Roman"/>
              <a:sym typeface="Times New Roman"/>
            </a:endParaRPr>
          </a:p>
        </p:txBody>
      </p:sp>
      <p:pic>
        <p:nvPicPr>
          <p:cNvPr id="319" name="Google Shape;319;p50"/>
          <p:cNvPicPr preferRelativeResize="0"/>
          <p:nvPr>
            <p:ph idx="1" type="body"/>
          </p:nvPr>
        </p:nvPicPr>
        <p:blipFill rotWithShape="1">
          <a:blip r:embed="rId3">
            <a:alphaModFix/>
          </a:blip>
          <a:srcRect b="0" l="0" r="0" t="0"/>
          <a:stretch/>
        </p:blipFill>
        <p:spPr>
          <a:xfrm>
            <a:off x="767219" y="807244"/>
            <a:ext cx="7586100" cy="3957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1"/>
          <p:cNvSpPr txBox="1"/>
          <p:nvPr>
            <p:ph type="title"/>
          </p:nvPr>
        </p:nvSpPr>
        <p:spPr>
          <a:xfrm>
            <a:off x="628650" y="273844"/>
            <a:ext cx="7886700" cy="446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2300"/>
              <a:buFont typeface="Times New Roman"/>
              <a:buNone/>
            </a:pPr>
            <a:r>
              <a:rPr lang="en" sz="2300">
                <a:latin typeface="Times New Roman"/>
                <a:ea typeface="Times New Roman"/>
                <a:cs typeface="Times New Roman"/>
                <a:sym typeface="Times New Roman"/>
              </a:rPr>
              <a:t>2) Rat in Maze</a:t>
            </a:r>
            <a:endParaRPr/>
          </a:p>
        </p:txBody>
      </p:sp>
      <p:pic>
        <p:nvPicPr>
          <p:cNvPr descr="Rat in a Maze | Backtracking (Set 2) | GeeksforGeeks" id="325" name="Google Shape;325;p51"/>
          <p:cNvPicPr preferRelativeResize="0"/>
          <p:nvPr/>
        </p:nvPicPr>
        <p:blipFill rotWithShape="1">
          <a:blip r:embed="rId3">
            <a:alphaModFix/>
          </a:blip>
          <a:srcRect b="0" l="0" r="0" t="0"/>
          <a:stretch/>
        </p:blipFill>
        <p:spPr>
          <a:xfrm>
            <a:off x="801158" y="720003"/>
            <a:ext cx="7541683" cy="42421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
                                        <p:tgtEl>
                                          <p:spTgt spid="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2"/>
          <p:cNvSpPr txBox="1"/>
          <p:nvPr>
            <p:ph type="title"/>
          </p:nvPr>
        </p:nvSpPr>
        <p:spPr>
          <a:xfrm>
            <a:off x="628650" y="273844"/>
            <a:ext cx="7886700" cy="535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Times New Roman"/>
              <a:buNone/>
            </a:pPr>
            <a:r>
              <a:rPr lang="en">
                <a:latin typeface="Times New Roman"/>
                <a:ea typeface="Times New Roman"/>
                <a:cs typeface="Times New Roman"/>
                <a:sym typeface="Times New Roman"/>
              </a:rPr>
              <a:t>Refrences:</a:t>
            </a:r>
            <a:endParaRPr/>
          </a:p>
        </p:txBody>
      </p:sp>
      <p:sp>
        <p:nvSpPr>
          <p:cNvPr id="331" name="Google Shape;331;p52"/>
          <p:cNvSpPr txBox="1"/>
          <p:nvPr>
            <p:ph idx="1" type="body"/>
          </p:nvPr>
        </p:nvSpPr>
        <p:spPr>
          <a:xfrm>
            <a:off x="628650" y="1151147"/>
            <a:ext cx="7886700" cy="34818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2100"/>
              <a:buNone/>
            </a:pPr>
            <a:r>
              <a:rPr lang="en">
                <a:latin typeface="Arial"/>
                <a:ea typeface="Arial"/>
                <a:cs typeface="Arial"/>
                <a:sym typeface="Arial"/>
              </a:rPr>
              <a:t>1. The Knight’s tour problem</a:t>
            </a:r>
            <a:endParaRPr/>
          </a:p>
          <a:p>
            <a:pPr indent="0" lvl="0" marL="0" rtl="0" algn="l">
              <a:lnSpc>
                <a:spcPct val="90000"/>
              </a:lnSpc>
              <a:spcBef>
                <a:spcPts val="800"/>
              </a:spcBef>
              <a:spcAft>
                <a:spcPts val="0"/>
              </a:spcAft>
              <a:buClr>
                <a:schemeClr val="dk1"/>
              </a:buClr>
              <a:buSzPts val="2100"/>
              <a:buNone/>
            </a:pPr>
            <a:r>
              <a:rPr lang="en" u="sng">
                <a:solidFill>
                  <a:schemeClr val="hlink"/>
                </a:solidFill>
                <a:latin typeface="Arial"/>
                <a:ea typeface="Arial"/>
                <a:cs typeface="Arial"/>
                <a:sym typeface="Arial"/>
                <a:hlinkClick r:id="rId3"/>
              </a:rPr>
              <a:t>https://www.geeksforgeeks.org/the-knights-tour-problem-backtracking-1/</a:t>
            </a:r>
            <a:endParaRPr/>
          </a:p>
          <a:p>
            <a:pPr indent="0" lvl="0" marL="0" rtl="0" algn="l">
              <a:lnSpc>
                <a:spcPct val="90000"/>
              </a:lnSpc>
              <a:spcBef>
                <a:spcPts val="800"/>
              </a:spcBef>
              <a:spcAft>
                <a:spcPts val="0"/>
              </a:spcAft>
              <a:buClr>
                <a:schemeClr val="dk1"/>
              </a:buClr>
              <a:buSzPts val="2100"/>
              <a:buNone/>
            </a:pPr>
            <a:r>
              <a:rPr lang="en">
                <a:latin typeface="Arial"/>
                <a:ea typeface="Arial"/>
                <a:cs typeface="Arial"/>
                <a:sym typeface="Arial"/>
              </a:rPr>
              <a:t>2. N Queen Problem</a:t>
            </a:r>
            <a:endParaRPr/>
          </a:p>
          <a:p>
            <a:pPr indent="0" lvl="0" marL="0" rtl="0" algn="l">
              <a:lnSpc>
                <a:spcPct val="90000"/>
              </a:lnSpc>
              <a:spcBef>
                <a:spcPts val="800"/>
              </a:spcBef>
              <a:spcAft>
                <a:spcPts val="0"/>
              </a:spcAft>
              <a:buClr>
                <a:schemeClr val="dk1"/>
              </a:buClr>
              <a:buSzPts val="2100"/>
              <a:buNone/>
            </a:pPr>
            <a:r>
              <a:rPr lang="en" u="sng">
                <a:solidFill>
                  <a:schemeClr val="hlink"/>
                </a:solidFill>
                <a:latin typeface="Arial"/>
                <a:ea typeface="Arial"/>
                <a:cs typeface="Arial"/>
                <a:sym typeface="Arial"/>
                <a:hlinkClick r:id="rId4"/>
              </a:rPr>
              <a:t>https://www.geeksforgeeks.org/n-queen-problem-backtracking-3/</a:t>
            </a:r>
            <a:endParaRPr/>
          </a:p>
          <a:p>
            <a:pPr indent="0" lvl="0" marL="0" rtl="0" algn="l">
              <a:lnSpc>
                <a:spcPct val="90000"/>
              </a:lnSpc>
              <a:spcBef>
                <a:spcPts val="800"/>
              </a:spcBef>
              <a:spcAft>
                <a:spcPts val="1600"/>
              </a:spcAft>
              <a:buClr>
                <a:schemeClr val="dk1"/>
              </a:buClr>
              <a:buSzPts val="2100"/>
              <a:buNone/>
            </a:pPr>
            <a:r>
              <a:rPr lang="en">
                <a:latin typeface="Arial"/>
                <a:ea typeface="Arial"/>
                <a:cs typeface="Arial"/>
                <a:sym typeface="Arial"/>
              </a:rPr>
              <a:t>3. Introduction to the design &amp; analysis of algorithms</a:t>
            </a:r>
            <a:endParaRPr>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idx="1" type="body"/>
          </p:nvPr>
        </p:nvSpPr>
        <p:spPr>
          <a:xfrm>
            <a:off x="367050" y="377875"/>
            <a:ext cx="4905000" cy="677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AutoNum type="arabicPeriod"/>
            </a:pPr>
            <a:r>
              <a:rPr b="1" lang="en" sz="2100"/>
              <a:t>Backtracking là gì ? (WHAT) </a:t>
            </a:r>
            <a:endParaRPr b="1" sz="2100"/>
          </a:p>
        </p:txBody>
      </p:sp>
      <p:pic>
        <p:nvPicPr>
          <p:cNvPr id="85" name="Google Shape;85;p17"/>
          <p:cNvPicPr preferRelativeResize="0"/>
          <p:nvPr/>
        </p:nvPicPr>
        <p:blipFill>
          <a:blip r:embed="rId3">
            <a:alphaModFix/>
          </a:blip>
          <a:stretch>
            <a:fillRect/>
          </a:stretch>
        </p:blipFill>
        <p:spPr>
          <a:xfrm>
            <a:off x="5599175" y="1959775"/>
            <a:ext cx="2828925" cy="2828925"/>
          </a:xfrm>
          <a:prstGeom prst="rect">
            <a:avLst/>
          </a:prstGeom>
          <a:noFill/>
          <a:ln>
            <a:noFill/>
          </a:ln>
        </p:spPr>
      </p:pic>
      <p:sp>
        <p:nvSpPr>
          <p:cNvPr id="86" name="Google Shape;86;p17"/>
          <p:cNvSpPr txBox="1"/>
          <p:nvPr>
            <p:ph idx="1" type="body"/>
          </p:nvPr>
        </p:nvSpPr>
        <p:spPr>
          <a:xfrm>
            <a:off x="5315338" y="1182950"/>
            <a:ext cx="3396600" cy="600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t>Bài toán sudoku được giải bằng kỹ thuật Backtracking.</a:t>
            </a:r>
            <a:endParaRPr sz="1600"/>
          </a:p>
        </p:txBody>
      </p:sp>
      <p:pic>
        <p:nvPicPr>
          <p:cNvPr id="87" name="Google Shape;87;p17"/>
          <p:cNvPicPr preferRelativeResize="0"/>
          <p:nvPr/>
        </p:nvPicPr>
        <p:blipFill>
          <a:blip r:embed="rId4">
            <a:alphaModFix/>
          </a:blip>
          <a:stretch>
            <a:fillRect/>
          </a:stretch>
        </p:blipFill>
        <p:spPr>
          <a:xfrm>
            <a:off x="831725" y="2346475"/>
            <a:ext cx="2104600" cy="2055525"/>
          </a:xfrm>
          <a:prstGeom prst="rect">
            <a:avLst/>
          </a:prstGeom>
          <a:noFill/>
          <a:ln>
            <a:noFill/>
          </a:ln>
        </p:spPr>
      </p:pic>
      <p:sp>
        <p:nvSpPr>
          <p:cNvPr id="88" name="Google Shape;88;p17"/>
          <p:cNvSpPr txBox="1"/>
          <p:nvPr/>
        </p:nvSpPr>
        <p:spPr>
          <a:xfrm>
            <a:off x="739975" y="1783250"/>
            <a:ext cx="2025900" cy="3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ld Standard TT"/>
                <a:ea typeface="Old Standard TT"/>
                <a:cs typeface="Old Standard TT"/>
                <a:sym typeface="Old Standard TT"/>
              </a:rPr>
              <a:t>Problem : Sudoku </a:t>
            </a:r>
            <a:endParaRPr sz="1800">
              <a:latin typeface="Old Standard TT"/>
              <a:ea typeface="Old Standard TT"/>
              <a:cs typeface="Old Standard TT"/>
              <a:sym typeface="Old Standard TT"/>
            </a:endParaRPr>
          </a:p>
        </p:txBody>
      </p:sp>
      <p:cxnSp>
        <p:nvCxnSpPr>
          <p:cNvPr id="89" name="Google Shape;89;p17"/>
          <p:cNvCxnSpPr>
            <a:stCxn id="87" idx="3"/>
            <a:endCxn id="85" idx="1"/>
          </p:cNvCxnSpPr>
          <p:nvPr/>
        </p:nvCxnSpPr>
        <p:spPr>
          <a:xfrm>
            <a:off x="2936325" y="3374237"/>
            <a:ext cx="2662800" cy="0"/>
          </a:xfrm>
          <a:prstGeom prst="straightConnector1">
            <a:avLst/>
          </a:prstGeom>
          <a:noFill/>
          <a:ln cap="flat" cmpd="sng" w="9525">
            <a:solidFill>
              <a:schemeClr val="dk2"/>
            </a:solidFill>
            <a:prstDash val="solid"/>
            <a:round/>
            <a:headEnd len="med" w="med" type="none"/>
            <a:tailEnd len="med" w="med" type="triangle"/>
          </a:ln>
        </p:spPr>
      </p:cxnSp>
      <p:sp>
        <p:nvSpPr>
          <p:cNvPr id="90" name="Google Shape;90;p17"/>
          <p:cNvSpPr txBox="1"/>
          <p:nvPr/>
        </p:nvSpPr>
        <p:spPr>
          <a:xfrm>
            <a:off x="3214675" y="2923550"/>
            <a:ext cx="2220000" cy="2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ld Standard TT"/>
                <a:ea typeface="Old Standard TT"/>
                <a:cs typeface="Old Standard TT"/>
                <a:sym typeface="Old Standard TT"/>
              </a:rPr>
              <a:t>Kỹ thuật Backtracking</a:t>
            </a:r>
            <a:endParaRPr sz="1600">
              <a:latin typeface="Old Standard TT"/>
              <a:ea typeface="Old Standard TT"/>
              <a:cs typeface="Old Standard TT"/>
              <a:sym typeface="Old Standard T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3"/>
          <p:cNvSpPr txBox="1"/>
          <p:nvPr>
            <p:ph type="title"/>
          </p:nvPr>
        </p:nvSpPr>
        <p:spPr>
          <a:xfrm>
            <a:off x="628650" y="273844"/>
            <a:ext cx="7886700" cy="452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2300"/>
              <a:buFont typeface="Times New Roman"/>
              <a:buNone/>
            </a:pPr>
            <a:r>
              <a:rPr lang="en" sz="2300">
                <a:latin typeface="Times New Roman"/>
                <a:ea typeface="Times New Roman"/>
                <a:cs typeface="Times New Roman"/>
                <a:sym typeface="Times New Roman"/>
              </a:rPr>
              <a:t>Tài liệu tham khảo:</a:t>
            </a:r>
            <a:endParaRPr/>
          </a:p>
        </p:txBody>
      </p:sp>
      <p:sp>
        <p:nvSpPr>
          <p:cNvPr id="337" name="Google Shape;337;p53"/>
          <p:cNvSpPr txBox="1"/>
          <p:nvPr>
            <p:ph idx="1" type="body"/>
          </p:nvPr>
        </p:nvSpPr>
        <p:spPr>
          <a:xfrm>
            <a:off x="628650" y="918035"/>
            <a:ext cx="7886700" cy="37149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2100"/>
              <a:buNone/>
            </a:pPr>
            <a:r>
              <a:rPr lang="en">
                <a:latin typeface="Arial"/>
                <a:ea typeface="Arial"/>
                <a:cs typeface="Arial"/>
                <a:sym typeface="Arial"/>
              </a:rPr>
              <a:t>1. Introduction to the design &amp; analysis of algorithms</a:t>
            </a:r>
            <a:endParaRPr/>
          </a:p>
          <a:p>
            <a:pPr indent="0" lvl="0" marL="0" rtl="0" algn="l">
              <a:lnSpc>
                <a:spcPct val="90000"/>
              </a:lnSpc>
              <a:spcBef>
                <a:spcPts val="800"/>
              </a:spcBef>
              <a:spcAft>
                <a:spcPts val="1600"/>
              </a:spcAft>
              <a:buClr>
                <a:schemeClr val="dk1"/>
              </a:buClr>
              <a:buSzPts val="2100"/>
              <a:buNone/>
            </a:pPr>
            <a:r>
              <a:rPr lang="en">
                <a:latin typeface="Arial"/>
                <a:ea typeface="Arial"/>
                <a:cs typeface="Arial"/>
                <a:sym typeface="Arial"/>
              </a:rPr>
              <a:t>2. Backtracking – GeeksforGeeks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idx="1" type="body"/>
          </p:nvPr>
        </p:nvSpPr>
        <p:spPr>
          <a:xfrm>
            <a:off x="367050" y="377875"/>
            <a:ext cx="4540800" cy="677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AutoNum type="arabicPeriod"/>
            </a:pPr>
            <a:r>
              <a:rPr b="1" lang="en" sz="2100"/>
              <a:t>Backtracking là gì ? (WHAT) </a:t>
            </a:r>
            <a:endParaRPr b="1" sz="2100"/>
          </a:p>
        </p:txBody>
      </p:sp>
      <p:sp>
        <p:nvSpPr>
          <p:cNvPr id="96" name="Google Shape;96;p18"/>
          <p:cNvSpPr txBox="1"/>
          <p:nvPr>
            <p:ph idx="1" type="body"/>
          </p:nvPr>
        </p:nvSpPr>
        <p:spPr>
          <a:xfrm>
            <a:off x="628625" y="1055275"/>
            <a:ext cx="8287500" cy="299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Backtracking là một tư tưởng thiết kế thuật toán để tìm ra tất cả ( hoặc 1 số) giải pháp cho một bài toán. Đặc biệt là bài toán liên quan tới sự ràng buộc (Constraint satisfaction ).</a:t>
            </a:r>
            <a:endParaRPr sz="1800"/>
          </a:p>
          <a:p>
            <a:pPr indent="-342900" lvl="0" marL="457200" rtl="0" algn="l">
              <a:spcBef>
                <a:spcPts val="0"/>
              </a:spcBef>
              <a:spcAft>
                <a:spcPts val="0"/>
              </a:spcAft>
              <a:buSzPts val="1800"/>
              <a:buChar char="-"/>
            </a:pPr>
            <a:r>
              <a:rPr lang="en" sz="1800"/>
              <a:t>Backtracking phụ thuộc vào yêu cầu (ràng buộc ) và việc các “Ứng viên” (1 phần giải pháp ) phát triển thành giải pháp hoàn chỉnh </a:t>
            </a:r>
            <a:endParaRPr sz="1800"/>
          </a:p>
          <a:p>
            <a:pPr indent="-342900" lvl="0" marL="457200" rtl="0" algn="l">
              <a:spcBef>
                <a:spcPts val="0"/>
              </a:spcBef>
              <a:spcAft>
                <a:spcPts val="0"/>
              </a:spcAft>
              <a:buSzPts val="1800"/>
              <a:buChar char="-"/>
            </a:pPr>
            <a:r>
              <a:rPr lang="en" sz="1800"/>
              <a:t>Backtracking được xem là một Meta-heuristic.</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idx="1" type="body"/>
          </p:nvPr>
        </p:nvSpPr>
        <p:spPr>
          <a:xfrm>
            <a:off x="367050" y="377875"/>
            <a:ext cx="7841100" cy="67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100"/>
              <a:t>2. 	Backtracking hoạt động như thế nào  ? (HOW) </a:t>
            </a:r>
            <a:endParaRPr b="1" sz="2100"/>
          </a:p>
        </p:txBody>
      </p:sp>
      <p:sp>
        <p:nvSpPr>
          <p:cNvPr id="102" name="Google Shape;102;p19"/>
          <p:cNvSpPr txBox="1"/>
          <p:nvPr/>
        </p:nvSpPr>
        <p:spPr>
          <a:xfrm>
            <a:off x="521525" y="1055275"/>
            <a:ext cx="8222400" cy="39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2000">
                <a:latin typeface="Old Standard TT"/>
                <a:ea typeface="Old Standard TT"/>
                <a:cs typeface="Old Standard TT"/>
                <a:sym typeface="Old Standard TT"/>
              </a:rPr>
              <a:t>*Ý tưởng : </a:t>
            </a:r>
            <a:endParaRPr b="1" i="1" sz="2000">
              <a:latin typeface="Old Standard TT"/>
              <a:ea typeface="Old Standard TT"/>
              <a:cs typeface="Old Standard TT"/>
              <a:sym typeface="Old Standard TT"/>
            </a:endParaRPr>
          </a:p>
          <a:p>
            <a:pPr indent="0" lvl="0" marL="0" rtl="0" algn="l">
              <a:spcBef>
                <a:spcPts val="0"/>
              </a:spcBef>
              <a:spcAft>
                <a:spcPts val="0"/>
              </a:spcAft>
              <a:buNone/>
            </a:pPr>
            <a:r>
              <a:rPr lang="en" sz="1800">
                <a:latin typeface="Old Standard TT"/>
                <a:ea typeface="Old Standard TT"/>
                <a:cs typeface="Old Standard TT"/>
                <a:sym typeface="Old Standard TT"/>
              </a:rPr>
              <a:t>B1: Tạo ứng viên </a:t>
            </a:r>
            <a:endParaRPr sz="1800">
              <a:latin typeface="Old Standard TT"/>
              <a:ea typeface="Old Standard TT"/>
              <a:cs typeface="Old Standard TT"/>
              <a:sym typeface="Old Standard TT"/>
            </a:endParaRPr>
          </a:p>
          <a:p>
            <a:pPr indent="0" lvl="0" marL="0" rtl="0" algn="l">
              <a:spcBef>
                <a:spcPts val="0"/>
              </a:spcBef>
              <a:spcAft>
                <a:spcPts val="0"/>
              </a:spcAft>
              <a:buNone/>
            </a:pPr>
            <a:r>
              <a:t/>
            </a:r>
            <a:endParaRPr sz="1800">
              <a:latin typeface="Old Standard TT"/>
              <a:ea typeface="Old Standard TT"/>
              <a:cs typeface="Old Standard TT"/>
              <a:sym typeface="Old Standard TT"/>
            </a:endParaRPr>
          </a:p>
          <a:p>
            <a:pPr indent="0" lvl="0" marL="0" rtl="0" algn="l">
              <a:spcBef>
                <a:spcPts val="0"/>
              </a:spcBef>
              <a:spcAft>
                <a:spcPts val="0"/>
              </a:spcAft>
              <a:buNone/>
            </a:pPr>
            <a:r>
              <a:rPr lang="en" sz="1800">
                <a:latin typeface="Old Standard TT"/>
                <a:ea typeface="Old Standard TT"/>
                <a:cs typeface="Old Standard TT"/>
                <a:sym typeface="Old Standard TT"/>
              </a:rPr>
              <a:t>B2 : Từ các ứng viên (chứa nhiều đường đi để dẫn tới lời giải đúng), chọn ứng viên phù hợp.</a:t>
            </a:r>
            <a:endParaRPr sz="1800">
              <a:latin typeface="Old Standard TT"/>
              <a:ea typeface="Old Standard TT"/>
              <a:cs typeface="Old Standard TT"/>
              <a:sym typeface="Old Standard TT"/>
            </a:endParaRPr>
          </a:p>
          <a:p>
            <a:pPr indent="0" lvl="0" marL="0" rtl="0" algn="l">
              <a:spcBef>
                <a:spcPts val="0"/>
              </a:spcBef>
              <a:spcAft>
                <a:spcPts val="0"/>
              </a:spcAft>
              <a:buNone/>
            </a:pPr>
            <a:r>
              <a:t/>
            </a:r>
            <a:endParaRPr sz="1800">
              <a:latin typeface="Old Standard TT"/>
              <a:ea typeface="Old Standard TT"/>
              <a:cs typeface="Old Standard TT"/>
              <a:sym typeface="Old Standard TT"/>
            </a:endParaRPr>
          </a:p>
          <a:p>
            <a:pPr indent="0" lvl="0" marL="0" rtl="0" algn="l">
              <a:spcBef>
                <a:spcPts val="0"/>
              </a:spcBef>
              <a:spcAft>
                <a:spcPts val="0"/>
              </a:spcAft>
              <a:buNone/>
            </a:pPr>
            <a:r>
              <a:rPr lang="en" sz="1800">
                <a:latin typeface="Old Standard TT"/>
                <a:ea typeface="Old Standard TT"/>
                <a:cs typeface="Old Standard TT"/>
                <a:sym typeface="Old Standard TT"/>
              </a:rPr>
              <a:t>B3 : Quá trình chọn ứng viên</a:t>
            </a:r>
            <a:endParaRPr sz="1800">
              <a:latin typeface="Old Standard TT"/>
              <a:ea typeface="Old Standard TT"/>
              <a:cs typeface="Old Standard TT"/>
              <a:sym typeface="Old Standard TT"/>
            </a:endParaRPr>
          </a:p>
          <a:p>
            <a:pPr indent="-342900" lvl="0" marL="457200" rtl="0" algn="l">
              <a:spcBef>
                <a:spcPts val="0"/>
              </a:spcBef>
              <a:spcAft>
                <a:spcPts val="0"/>
              </a:spcAft>
              <a:buSzPts val="1800"/>
              <a:buFont typeface="Old Standard TT"/>
              <a:buChar char="+"/>
            </a:pPr>
            <a:r>
              <a:rPr lang="en" sz="1800">
                <a:latin typeface="Old Standard TT"/>
                <a:ea typeface="Old Standard TT"/>
                <a:cs typeface="Old Standard TT"/>
                <a:sym typeface="Old Standard TT"/>
              </a:rPr>
              <a:t>Nếu ứng viên phù hợp </a:t>
            </a:r>
            <a:r>
              <a:rPr lang="en" sz="1800">
                <a:solidFill>
                  <a:schemeClr val="dk1"/>
                </a:solidFill>
                <a:latin typeface="Old Standard TT"/>
                <a:ea typeface="Old Standard TT"/>
                <a:cs typeface="Old Standard TT"/>
                <a:sym typeface="Old Standard TT"/>
              </a:rPr>
              <a:t>tiếp tục p</a:t>
            </a:r>
            <a:r>
              <a:rPr lang="en" sz="1800">
                <a:solidFill>
                  <a:schemeClr val="dk1"/>
                </a:solidFill>
                <a:latin typeface="Old Standard TT"/>
                <a:ea typeface="Old Standard TT"/>
                <a:cs typeface="Old Standard TT"/>
                <a:sym typeface="Old Standard TT"/>
              </a:rPr>
              <a:t>hát triển cho đến khi thành lời giải hoàn chỉnh (Tức là thỏa mãn điều kiện).</a:t>
            </a:r>
            <a:endParaRPr sz="1800">
              <a:solidFill>
                <a:schemeClr val="dk1"/>
              </a:solidFill>
              <a:latin typeface="Old Standard TT"/>
              <a:ea typeface="Old Standard TT"/>
              <a:cs typeface="Old Standard TT"/>
              <a:sym typeface="Old Standard TT"/>
            </a:endParaRPr>
          </a:p>
          <a:p>
            <a:pPr indent="-342900" lvl="0" marL="457200" rtl="0" algn="l">
              <a:spcBef>
                <a:spcPts val="0"/>
              </a:spcBef>
              <a:spcAft>
                <a:spcPts val="0"/>
              </a:spcAft>
              <a:buSzPts val="1800"/>
              <a:buFont typeface="Old Standard TT"/>
              <a:buChar char="+"/>
            </a:pPr>
            <a:r>
              <a:rPr lang="en" sz="1800">
                <a:latin typeface="Old Standard TT"/>
                <a:ea typeface="Old Standard TT"/>
                <a:cs typeface="Old Standard TT"/>
                <a:sym typeface="Old Standard TT"/>
              </a:rPr>
              <a:t>Nếu ứng viên không phù hợp thì loại bỏ ứng viên và quay lại chọn 1 trong các ứng viên trước đó.</a:t>
            </a:r>
            <a:endParaRPr sz="1800">
              <a:latin typeface="Old Standard TT"/>
              <a:ea typeface="Old Standard TT"/>
              <a:cs typeface="Old Standard TT"/>
              <a:sym typeface="Old Standard TT"/>
            </a:endParaRPr>
          </a:p>
          <a:p>
            <a:pPr indent="0" lvl="0" marL="0" rtl="0" algn="l">
              <a:spcBef>
                <a:spcPts val="0"/>
              </a:spcBef>
              <a:spcAft>
                <a:spcPts val="0"/>
              </a:spcAft>
              <a:buNone/>
            </a:pPr>
            <a:r>
              <a:t/>
            </a:r>
            <a:endParaRPr sz="1800">
              <a:latin typeface="Old Standard TT"/>
              <a:ea typeface="Old Standard TT"/>
              <a:cs typeface="Old Standard TT"/>
              <a:sym typeface="Old Standard TT"/>
            </a:endParaRPr>
          </a:p>
          <a:p>
            <a:pPr indent="0" lvl="0" marL="0" rtl="0" algn="l">
              <a:spcBef>
                <a:spcPts val="0"/>
              </a:spcBef>
              <a:spcAft>
                <a:spcPts val="0"/>
              </a:spcAft>
              <a:buNone/>
            </a:pPr>
            <a:r>
              <a:rPr lang="en" sz="1800">
                <a:latin typeface="Old Standard TT"/>
                <a:ea typeface="Old Standard TT"/>
                <a:cs typeface="Old Standard TT"/>
                <a:sym typeface="Old Standard TT"/>
              </a:rPr>
              <a:t>B4 : </a:t>
            </a:r>
            <a:r>
              <a:rPr lang="en" sz="1800">
                <a:solidFill>
                  <a:schemeClr val="dk1"/>
                </a:solidFill>
                <a:latin typeface="Old Standard TT"/>
                <a:ea typeface="Old Standard TT"/>
                <a:cs typeface="Old Standard TT"/>
                <a:sym typeface="Old Standard TT"/>
              </a:rPr>
              <a:t> Quá trình cứ lặp lại tới khi tìm được lời giải hoặc toàn bộ lời giải ( tất cả các ứng viên).</a:t>
            </a:r>
            <a:endParaRPr sz="18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latin typeface="Old Standard TT"/>
              <a:ea typeface="Old Standard TT"/>
              <a:cs typeface="Old Standard TT"/>
              <a:sym typeface="Old Standard T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idx="1" type="body"/>
          </p:nvPr>
        </p:nvSpPr>
        <p:spPr>
          <a:xfrm>
            <a:off x="356325" y="222725"/>
            <a:ext cx="6844500" cy="67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100"/>
              <a:t>2. 	Backtracking hoạt động như thế nào  ? (HOW) </a:t>
            </a:r>
            <a:endParaRPr b="1" sz="2100"/>
          </a:p>
        </p:txBody>
      </p:sp>
      <p:sp>
        <p:nvSpPr>
          <p:cNvPr id="108" name="Google Shape;108;p20"/>
          <p:cNvSpPr txBox="1"/>
          <p:nvPr/>
        </p:nvSpPr>
        <p:spPr>
          <a:xfrm>
            <a:off x="964400" y="728675"/>
            <a:ext cx="6375900" cy="396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ld Standard TT"/>
              <a:buChar char="●"/>
            </a:pPr>
            <a:r>
              <a:rPr lang="en" sz="1800">
                <a:latin typeface="Old Standard TT"/>
                <a:ea typeface="Old Standard TT"/>
                <a:cs typeface="Old Standard TT"/>
                <a:sym typeface="Old Standard TT"/>
              </a:rPr>
              <a:t>Backtracking được coi là một cấu trúc cây. </a:t>
            </a:r>
            <a:endParaRPr sz="1800">
              <a:latin typeface="Old Standard TT"/>
              <a:ea typeface="Old Standard TT"/>
              <a:cs typeface="Old Standard TT"/>
              <a:sym typeface="Old Standard TT"/>
            </a:endParaRPr>
          </a:p>
          <a:p>
            <a:pPr indent="0" lvl="0" marL="0" rtl="0" algn="l">
              <a:spcBef>
                <a:spcPts val="0"/>
              </a:spcBef>
              <a:spcAft>
                <a:spcPts val="0"/>
              </a:spcAft>
              <a:buNone/>
            </a:pPr>
            <a:r>
              <a:t/>
            </a:r>
            <a:endParaRPr sz="1800">
              <a:latin typeface="Old Standard TT"/>
              <a:ea typeface="Old Standard TT"/>
              <a:cs typeface="Old Standard TT"/>
              <a:sym typeface="Old Standard TT"/>
            </a:endParaRPr>
          </a:p>
        </p:txBody>
      </p:sp>
      <p:pic>
        <p:nvPicPr>
          <p:cNvPr id="109" name="Google Shape;109;p20"/>
          <p:cNvPicPr preferRelativeResize="0"/>
          <p:nvPr/>
        </p:nvPicPr>
        <p:blipFill>
          <a:blip r:embed="rId3">
            <a:alphaModFix/>
          </a:blip>
          <a:stretch>
            <a:fillRect/>
          </a:stretch>
        </p:blipFill>
        <p:spPr>
          <a:xfrm>
            <a:off x="964400" y="1596800"/>
            <a:ext cx="3565576" cy="3546701"/>
          </a:xfrm>
          <a:prstGeom prst="rect">
            <a:avLst/>
          </a:prstGeom>
          <a:noFill/>
          <a:ln>
            <a:noFill/>
          </a:ln>
        </p:spPr>
      </p:pic>
      <p:pic>
        <p:nvPicPr>
          <p:cNvPr descr="4 Queen's problem and solution using backtracking algorithm" id="110" name="Google Shape;110;p20"/>
          <p:cNvPicPr preferRelativeResize="0"/>
          <p:nvPr/>
        </p:nvPicPr>
        <p:blipFill rotWithShape="1">
          <a:blip r:embed="rId4">
            <a:alphaModFix/>
          </a:blip>
          <a:srcRect b="0" l="0" r="0" t="0"/>
          <a:stretch/>
        </p:blipFill>
        <p:spPr>
          <a:xfrm>
            <a:off x="4722025" y="2400300"/>
            <a:ext cx="4356225" cy="2408650"/>
          </a:xfrm>
          <a:prstGeom prst="rect">
            <a:avLst/>
          </a:prstGeom>
          <a:noFill/>
          <a:ln>
            <a:noFill/>
          </a:ln>
        </p:spPr>
      </p:pic>
      <p:sp>
        <p:nvSpPr>
          <p:cNvPr id="111" name="Google Shape;111;p20"/>
          <p:cNvSpPr txBox="1"/>
          <p:nvPr/>
        </p:nvSpPr>
        <p:spPr>
          <a:xfrm>
            <a:off x="1256175" y="1221675"/>
            <a:ext cx="2561100" cy="27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ld Standard TT"/>
                <a:ea typeface="Old Standard TT"/>
                <a:cs typeface="Old Standard TT"/>
                <a:sym typeface="Old Standard TT"/>
              </a:rPr>
              <a:t>4-Queen </a:t>
            </a:r>
            <a:endParaRPr sz="1800">
              <a:latin typeface="Old Standard TT"/>
              <a:ea typeface="Old Standard TT"/>
              <a:cs typeface="Old Standard TT"/>
              <a:sym typeface="Old Standard TT"/>
            </a:endParaRPr>
          </a:p>
        </p:txBody>
      </p:sp>
      <p:sp>
        <p:nvSpPr>
          <p:cNvPr id="112" name="Google Shape;112;p20"/>
          <p:cNvSpPr txBox="1"/>
          <p:nvPr/>
        </p:nvSpPr>
        <p:spPr>
          <a:xfrm>
            <a:off x="5295138" y="1918100"/>
            <a:ext cx="3210000" cy="3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ld Standard TT"/>
                <a:ea typeface="Old Standard TT"/>
                <a:cs typeface="Old Standard TT"/>
                <a:sym typeface="Old Standard TT"/>
              </a:rPr>
              <a:t>Biểu đồ cây cho bài 4-Queen</a:t>
            </a:r>
            <a:endParaRPr sz="1800">
              <a:latin typeface="Old Standard TT"/>
              <a:ea typeface="Old Standard TT"/>
              <a:cs typeface="Old Standard TT"/>
              <a:sym typeface="Old Standard T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idx="1" type="body"/>
          </p:nvPr>
        </p:nvSpPr>
        <p:spPr>
          <a:xfrm>
            <a:off x="367050" y="377875"/>
            <a:ext cx="7937400" cy="67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200"/>
              <a:t>2. 	Ba</a:t>
            </a:r>
            <a:r>
              <a:rPr b="1" lang="en" sz="2200"/>
              <a:t>cktracking hoạt động như thế nào </a:t>
            </a:r>
            <a:r>
              <a:rPr b="1" lang="en" sz="2200"/>
              <a:t> ? (HOW) </a:t>
            </a:r>
            <a:endParaRPr b="1" sz="2200"/>
          </a:p>
        </p:txBody>
      </p:sp>
      <p:sp>
        <p:nvSpPr>
          <p:cNvPr id="118" name="Google Shape;118;p21"/>
          <p:cNvSpPr txBox="1"/>
          <p:nvPr/>
        </p:nvSpPr>
        <p:spPr>
          <a:xfrm>
            <a:off x="988275" y="846525"/>
            <a:ext cx="2561100" cy="2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ld Standard TT"/>
              <a:ea typeface="Old Standard TT"/>
              <a:cs typeface="Old Standard TT"/>
              <a:sym typeface="Old Standard TT"/>
            </a:endParaRPr>
          </a:p>
        </p:txBody>
      </p:sp>
      <p:sp>
        <p:nvSpPr>
          <p:cNvPr id="119" name="Google Shape;119;p21"/>
          <p:cNvSpPr txBox="1"/>
          <p:nvPr/>
        </p:nvSpPr>
        <p:spPr>
          <a:xfrm>
            <a:off x="996550" y="1060850"/>
            <a:ext cx="7565100" cy="39648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SzPts val="2100"/>
              <a:buFont typeface="Old Standard TT"/>
              <a:buChar char="-"/>
            </a:pPr>
            <a:r>
              <a:rPr lang="en" sz="2100">
                <a:latin typeface="Old Standard TT"/>
                <a:ea typeface="Old Standard TT"/>
                <a:cs typeface="Old Standard TT"/>
                <a:sym typeface="Old Standard TT"/>
              </a:rPr>
              <a:t>Backtracking cần có 1 state ( Trạng thái của mỗi ứng viên).</a:t>
            </a:r>
            <a:endParaRPr sz="2100">
              <a:latin typeface="Old Standard TT"/>
              <a:ea typeface="Old Standard TT"/>
              <a:cs typeface="Old Standard TT"/>
              <a:sym typeface="Old Standard TT"/>
            </a:endParaRPr>
          </a:p>
          <a:p>
            <a:pPr indent="0" lvl="0" marL="0" rtl="0" algn="l">
              <a:spcBef>
                <a:spcPts val="0"/>
              </a:spcBef>
              <a:spcAft>
                <a:spcPts val="0"/>
              </a:spcAft>
              <a:buNone/>
            </a:pPr>
            <a:r>
              <a:t/>
            </a:r>
            <a:endParaRPr sz="2100">
              <a:latin typeface="Old Standard TT"/>
              <a:ea typeface="Old Standard TT"/>
              <a:cs typeface="Old Standard TT"/>
              <a:sym typeface="Old Standard TT"/>
            </a:endParaRPr>
          </a:p>
          <a:p>
            <a:pPr indent="-361950" lvl="0" marL="457200" rtl="0" algn="l">
              <a:spcBef>
                <a:spcPts val="0"/>
              </a:spcBef>
              <a:spcAft>
                <a:spcPts val="0"/>
              </a:spcAft>
              <a:buSzPts val="2100"/>
              <a:buFont typeface="Old Standard TT"/>
              <a:buChar char="-"/>
            </a:pPr>
            <a:r>
              <a:rPr lang="en" sz="2100">
                <a:latin typeface="Old Standard TT"/>
                <a:ea typeface="Old Standard TT"/>
                <a:cs typeface="Old Standard TT"/>
                <a:sym typeface="Old Standard TT"/>
              </a:rPr>
              <a:t>Backtracking phát triển các ứng viên thành giải pháp trong các sự lựa chọn cho phép. (Cấu trúc phù hợp cho việc trên được gọi là space-state-tree).</a:t>
            </a:r>
            <a:endParaRPr sz="2100">
              <a:latin typeface="Old Standard TT"/>
              <a:ea typeface="Old Standard TT"/>
              <a:cs typeface="Old Standard TT"/>
              <a:sym typeface="Old Standard TT"/>
            </a:endParaRPr>
          </a:p>
          <a:p>
            <a:pPr indent="0" lvl="0" marL="0" rtl="0" algn="l">
              <a:spcBef>
                <a:spcPts val="0"/>
              </a:spcBef>
              <a:spcAft>
                <a:spcPts val="0"/>
              </a:spcAft>
              <a:buNone/>
            </a:pPr>
            <a:r>
              <a:t/>
            </a:r>
            <a:endParaRPr sz="2100">
              <a:latin typeface="Old Standard TT"/>
              <a:ea typeface="Old Standard TT"/>
              <a:cs typeface="Old Standard TT"/>
              <a:sym typeface="Old Standard TT"/>
            </a:endParaRPr>
          </a:p>
          <a:p>
            <a:pPr indent="-361950" lvl="0" marL="457200" rtl="0" algn="l">
              <a:spcBef>
                <a:spcPts val="0"/>
              </a:spcBef>
              <a:spcAft>
                <a:spcPts val="0"/>
              </a:spcAft>
              <a:buClr>
                <a:schemeClr val="dk1"/>
              </a:buClr>
              <a:buSzPts val="2100"/>
              <a:buFont typeface="Old Standard TT"/>
              <a:buChar char="-"/>
            </a:pPr>
            <a:r>
              <a:rPr lang="en" sz="2100">
                <a:solidFill>
                  <a:schemeClr val="dk1"/>
                </a:solidFill>
                <a:latin typeface="Old Standard TT"/>
                <a:ea typeface="Old Standard TT"/>
                <a:cs typeface="Old Standard TT"/>
                <a:sym typeface="Old Standard TT"/>
              </a:rPr>
              <a:t>Gốc của state-space-tree là trạng thái khởi đầu (initial state), các node con là trạng thái có thể được tạo ra từ node cha. Tùy thuộc vào số lựa chọn của trạng thái hiện tại mà mỗi node có các node con khác nhau.</a:t>
            </a:r>
            <a:endParaRPr sz="1100">
              <a:latin typeface="Old Standard TT"/>
              <a:ea typeface="Old Standard TT"/>
              <a:cs typeface="Old Standard TT"/>
              <a:sym typeface="Old Standard T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idx="1" type="body"/>
          </p:nvPr>
        </p:nvSpPr>
        <p:spPr>
          <a:xfrm>
            <a:off x="367050" y="377875"/>
            <a:ext cx="7937400" cy="67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200"/>
              <a:t>2. 	Backtracking hoạt động như thế nào  ? (HOW) </a:t>
            </a:r>
            <a:endParaRPr b="1" sz="2200"/>
          </a:p>
        </p:txBody>
      </p:sp>
      <p:sp>
        <p:nvSpPr>
          <p:cNvPr id="125" name="Google Shape;125;p22"/>
          <p:cNvSpPr txBox="1"/>
          <p:nvPr/>
        </p:nvSpPr>
        <p:spPr>
          <a:xfrm>
            <a:off x="988275" y="846525"/>
            <a:ext cx="2561100" cy="2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ld Standard TT"/>
              <a:ea typeface="Old Standard TT"/>
              <a:cs typeface="Old Standard TT"/>
              <a:sym typeface="Old Standard TT"/>
            </a:endParaRPr>
          </a:p>
        </p:txBody>
      </p:sp>
      <p:sp>
        <p:nvSpPr>
          <p:cNvPr id="126" name="Google Shape;126;p22"/>
          <p:cNvSpPr txBox="1"/>
          <p:nvPr/>
        </p:nvSpPr>
        <p:spPr>
          <a:xfrm>
            <a:off x="600075" y="1055275"/>
            <a:ext cx="8486700" cy="39648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Font typeface="Old Standard TT"/>
              <a:buChar char="-"/>
            </a:pPr>
            <a:r>
              <a:rPr lang="en" sz="2100">
                <a:solidFill>
                  <a:schemeClr val="dk1"/>
                </a:solidFill>
                <a:latin typeface="Old Standard TT"/>
                <a:ea typeface="Old Standard TT"/>
                <a:cs typeface="Old Standard TT"/>
                <a:sym typeface="Old Standard TT"/>
              </a:rPr>
              <a:t>Promising: Là node con tham gia vào việc tạo nên giải pháp ( nằm trên đường đi từ gốc một node lá – là giải pháp cho bài toán). Ngược lại được gọi là non-promising.</a:t>
            </a:r>
            <a:endParaRPr sz="1100">
              <a:solidFill>
                <a:schemeClr val="dk1"/>
              </a:solidFill>
              <a:latin typeface="Old Standard TT"/>
              <a:ea typeface="Old Standard TT"/>
              <a:cs typeface="Old Standard TT"/>
              <a:sym typeface="Old Standard TT"/>
            </a:endParaRPr>
          </a:p>
          <a:p>
            <a:pPr indent="-133350" lvl="0" marL="285750" rtl="0" algn="l">
              <a:spcBef>
                <a:spcPts val="0"/>
              </a:spcBef>
              <a:spcAft>
                <a:spcPts val="0"/>
              </a:spcAft>
              <a:buNone/>
            </a:pPr>
            <a:r>
              <a:t/>
            </a:r>
            <a:endParaRPr sz="2100">
              <a:solidFill>
                <a:schemeClr val="dk1"/>
              </a:solidFill>
              <a:latin typeface="Old Standard TT"/>
              <a:ea typeface="Old Standard TT"/>
              <a:cs typeface="Old Standard TT"/>
              <a:sym typeface="Old Standard TT"/>
            </a:endParaRPr>
          </a:p>
          <a:p>
            <a:pPr indent="-361950" lvl="0" marL="457200" rtl="0" algn="l">
              <a:spcBef>
                <a:spcPts val="0"/>
              </a:spcBef>
              <a:spcAft>
                <a:spcPts val="0"/>
              </a:spcAft>
              <a:buClr>
                <a:schemeClr val="dk1"/>
              </a:buClr>
              <a:buSzPts val="2100"/>
              <a:buFont typeface="Old Standard TT"/>
              <a:buChar char="-"/>
            </a:pPr>
            <a:r>
              <a:rPr lang="en" sz="2100">
                <a:solidFill>
                  <a:schemeClr val="dk1"/>
                </a:solidFill>
                <a:latin typeface="Old Standard TT"/>
                <a:ea typeface="Old Standard TT"/>
                <a:cs typeface="Old Standard TT"/>
                <a:sym typeface="Old Standard TT"/>
              </a:rPr>
              <a:t>Việc của chúng ta là duyệt cây, nếu kiểm tra node bất kỳ là “non-promising” thì lập tức chặt bỏ nhánh đó, trở lại node cha và chọn 1 node con khác, nếu là “promising” thì tiếp tục cho tới khi được lời giải.</a:t>
            </a:r>
            <a:endParaRPr sz="1100">
              <a:solidFill>
                <a:schemeClr val="dk1"/>
              </a:solidFill>
              <a:latin typeface="Old Standard TT"/>
              <a:ea typeface="Old Standard TT"/>
              <a:cs typeface="Old Standard TT"/>
              <a:sym typeface="Old Standard TT"/>
            </a:endParaRPr>
          </a:p>
          <a:p>
            <a:pPr indent="-133350" lvl="0" marL="285750" rtl="0" algn="l">
              <a:spcBef>
                <a:spcPts val="0"/>
              </a:spcBef>
              <a:spcAft>
                <a:spcPts val="0"/>
              </a:spcAft>
              <a:buNone/>
            </a:pPr>
            <a:r>
              <a:t/>
            </a:r>
            <a:endParaRPr sz="2400">
              <a:solidFill>
                <a:schemeClr val="dk1"/>
              </a:solidFill>
              <a:latin typeface="Calibri"/>
              <a:ea typeface="Calibri"/>
              <a:cs typeface="Calibri"/>
              <a:sym typeface="Calibri"/>
            </a:endParaRPr>
          </a:p>
          <a:p>
            <a:pPr indent="-298450" lvl="0" marL="457200" rtl="0" algn="l">
              <a:spcBef>
                <a:spcPts val="0"/>
              </a:spcBef>
              <a:spcAft>
                <a:spcPts val="0"/>
              </a:spcAft>
              <a:buSzPts val="1100"/>
              <a:buFont typeface="Old Standard TT"/>
              <a:buChar char="-"/>
            </a:pPr>
            <a:r>
              <a:t/>
            </a:r>
            <a:endParaRPr sz="1100">
              <a:latin typeface="Old Standard TT"/>
              <a:ea typeface="Old Standard TT"/>
              <a:cs typeface="Old Standard TT"/>
              <a:sym typeface="Old Standard T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